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 id="2147483876" r:id="rId2"/>
    <p:sldMasterId id="2147483888" r:id="rId3"/>
  </p:sldMasterIdLst>
  <p:notesMasterIdLst>
    <p:notesMasterId r:id="rId31"/>
  </p:notesMasterIdLst>
  <p:handoutMasterIdLst>
    <p:handoutMasterId r:id="rId32"/>
  </p:handoutMasterIdLst>
  <p:sldIdLst>
    <p:sldId id="256" r:id="rId4"/>
    <p:sldId id="280" r:id="rId5"/>
    <p:sldId id="294" r:id="rId6"/>
    <p:sldId id="295" r:id="rId7"/>
    <p:sldId id="263" r:id="rId8"/>
    <p:sldId id="290" r:id="rId9"/>
    <p:sldId id="292" r:id="rId10"/>
    <p:sldId id="265" r:id="rId11"/>
    <p:sldId id="266" r:id="rId12"/>
    <p:sldId id="267" r:id="rId13"/>
    <p:sldId id="268" r:id="rId14"/>
    <p:sldId id="272" r:id="rId15"/>
    <p:sldId id="273" r:id="rId16"/>
    <p:sldId id="274" r:id="rId17"/>
    <p:sldId id="275" r:id="rId18"/>
    <p:sldId id="276" r:id="rId19"/>
    <p:sldId id="277" r:id="rId20"/>
    <p:sldId id="296" r:id="rId21"/>
    <p:sldId id="299" r:id="rId22"/>
    <p:sldId id="297" r:id="rId23"/>
    <p:sldId id="300" r:id="rId24"/>
    <p:sldId id="309" r:id="rId25"/>
    <p:sldId id="310" r:id="rId26"/>
    <p:sldId id="311" r:id="rId27"/>
    <p:sldId id="312" r:id="rId28"/>
    <p:sldId id="313" r:id="rId29"/>
    <p:sldId id="314" r:id="rId30"/>
  </p:sldIdLst>
  <p:sldSz cx="9144000" cy="6858000" type="screen4x3"/>
  <p:notesSz cx="6788150" cy="9913938"/>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113" autoAdjust="0"/>
  </p:normalViewPr>
  <p:slideViewPr>
    <p:cSldViewPr>
      <p:cViewPr varScale="1">
        <p:scale>
          <a:sx n="76" d="100"/>
          <a:sy n="76" d="100"/>
        </p:scale>
        <p:origin x="-17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NO%20NAME:&#26368;&#20302;&#29983;&#27963;&#36027;&#27604;&#366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ltLang="ja-JP" dirty="0" smtClean="0"/>
              <a:t>Total costs</a:t>
            </a:r>
            <a:endParaRPr lang="ja-JP" altLang="en-US" dirty="0"/>
          </a:p>
        </c:rich>
      </c:tx>
      <c:overlay val="0"/>
    </c:title>
    <c:autoTitleDeleted val="0"/>
    <c:plotArea>
      <c:layout/>
      <c:barChart>
        <c:barDir val="col"/>
        <c:grouping val="clustered"/>
        <c:varyColors val="0"/>
        <c:ser>
          <c:idx val="0"/>
          <c:order val="0"/>
          <c:tx>
            <c:strRef>
              <c:f>Sheet2!$B$1</c:f>
              <c:strCache>
                <c:ptCount val="1"/>
                <c:pt idx="0">
                  <c:v>消費支出計</c:v>
                </c:pt>
              </c:strCache>
            </c:strRef>
          </c:tx>
          <c:invertIfNegative val="0"/>
          <c:dLbls>
            <c:numFmt formatCode="&quot;¥&quot;#,##0;\-&quot;¥&quot;#,##0" sourceLinked="0"/>
            <c:showLegendKey val="0"/>
            <c:showVal val="1"/>
            <c:showCatName val="0"/>
            <c:showSerName val="0"/>
            <c:showPercent val="0"/>
            <c:showBubbleSize val="0"/>
            <c:showLeaderLines val="0"/>
          </c:dLbls>
          <c:cat>
            <c:strRef>
              <c:f>Sheet2!$A$2:$A$6</c:f>
              <c:strCache>
                <c:ptCount val="5"/>
                <c:pt idx="0">
                  <c:v>岩田・村上全消分析</c:v>
                </c:pt>
                <c:pt idx="1">
                  <c:v>岩田・村上実態調査</c:v>
                </c:pt>
                <c:pt idx="2">
                  <c:v>金澤・労働総研</c:v>
                </c:pt>
                <c:pt idx="3">
                  <c:v>MIS女性</c:v>
                </c:pt>
                <c:pt idx="4">
                  <c:v>MIS 男性</c:v>
                </c:pt>
              </c:strCache>
            </c:strRef>
          </c:cat>
          <c:val>
            <c:numRef>
              <c:f>Sheet2!$B$2:$B$6</c:f>
              <c:numCache>
                <c:formatCode>General</c:formatCode>
                <c:ptCount val="5"/>
                <c:pt idx="0">
                  <c:v>156123.0328666667</c:v>
                </c:pt>
                <c:pt idx="1">
                  <c:v>168037</c:v>
                </c:pt>
                <c:pt idx="2">
                  <c:v>174406</c:v>
                </c:pt>
                <c:pt idx="3">
                  <c:v>183235</c:v>
                </c:pt>
                <c:pt idx="4">
                  <c:v>193810</c:v>
                </c:pt>
              </c:numCache>
            </c:numRef>
          </c:val>
        </c:ser>
        <c:dLbls>
          <c:showLegendKey val="0"/>
          <c:showVal val="1"/>
          <c:showCatName val="0"/>
          <c:showSerName val="0"/>
          <c:showPercent val="0"/>
          <c:showBubbleSize val="0"/>
        </c:dLbls>
        <c:gapWidth val="150"/>
        <c:axId val="113726592"/>
        <c:axId val="113729536"/>
      </c:barChart>
      <c:catAx>
        <c:axId val="113726592"/>
        <c:scaling>
          <c:orientation val="minMax"/>
        </c:scaling>
        <c:delete val="0"/>
        <c:axPos val="b"/>
        <c:majorTickMark val="out"/>
        <c:minorTickMark val="none"/>
        <c:tickLblPos val="nextTo"/>
        <c:crossAx val="113729536"/>
        <c:crosses val="autoZero"/>
        <c:auto val="1"/>
        <c:lblAlgn val="ctr"/>
        <c:lblOffset val="100"/>
        <c:noMultiLvlLbl val="0"/>
      </c:catAx>
      <c:valAx>
        <c:axId val="113729536"/>
        <c:scaling>
          <c:orientation val="minMax"/>
        </c:scaling>
        <c:delete val="0"/>
        <c:axPos val="l"/>
        <c:majorGridlines/>
        <c:numFmt formatCode="General" sourceLinked="1"/>
        <c:majorTickMark val="out"/>
        <c:minorTickMark val="none"/>
        <c:tickLblPos val="nextTo"/>
        <c:crossAx val="113726592"/>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1532" cy="49569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45047" y="0"/>
            <a:ext cx="2941532" cy="495697"/>
          </a:xfrm>
          <a:prstGeom prst="rect">
            <a:avLst/>
          </a:prstGeom>
        </p:spPr>
        <p:txBody>
          <a:bodyPr vert="horz" lIns="91440" tIns="45720" rIns="91440" bIns="45720" rtlCol="0"/>
          <a:lstStyle>
            <a:lvl1pPr algn="r">
              <a:defRPr sz="1200"/>
            </a:lvl1pPr>
          </a:lstStyle>
          <a:p>
            <a:fld id="{9096DE43-BB44-44EA-9616-DC2D8A950ACB}" type="datetimeFigureOut">
              <a:rPr kumimoji="1" lang="ja-JP" altLang="en-US" smtClean="0"/>
              <a:pPr/>
              <a:t>2012/1/5</a:t>
            </a:fld>
            <a:endParaRPr kumimoji="1" lang="ja-JP" altLang="en-US"/>
          </a:p>
        </p:txBody>
      </p:sp>
      <p:sp>
        <p:nvSpPr>
          <p:cNvPr id="4" name="フッター プレースホルダ 3"/>
          <p:cNvSpPr>
            <a:spLocks noGrp="1"/>
          </p:cNvSpPr>
          <p:nvPr>
            <p:ph type="ftr" sz="quarter" idx="2"/>
          </p:nvPr>
        </p:nvSpPr>
        <p:spPr>
          <a:xfrm>
            <a:off x="0" y="9416520"/>
            <a:ext cx="2941532" cy="49569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45047" y="9416520"/>
            <a:ext cx="2941532" cy="495697"/>
          </a:xfrm>
          <a:prstGeom prst="rect">
            <a:avLst/>
          </a:prstGeom>
        </p:spPr>
        <p:txBody>
          <a:bodyPr vert="horz" lIns="91440" tIns="45720" rIns="91440" bIns="45720" rtlCol="0" anchor="b"/>
          <a:lstStyle>
            <a:lvl1pPr algn="r">
              <a:defRPr sz="1200"/>
            </a:lvl1pPr>
          </a:lstStyle>
          <a:p>
            <a:fld id="{C343A0C3-14E1-418B-8A5F-AA391AD44D67}" type="slidenum">
              <a:rPr kumimoji="1" lang="ja-JP" altLang="en-US" smtClean="0"/>
              <a:pPr/>
              <a:t>‹#›</a:t>
            </a:fld>
            <a:endParaRPr kumimoji="1" lang="ja-JP" altLang="en-US"/>
          </a:p>
        </p:txBody>
      </p:sp>
    </p:spTree>
    <p:extLst>
      <p:ext uri="{BB962C8B-B14F-4D97-AF65-F5344CB8AC3E}">
        <p14:creationId xmlns:p14="http://schemas.microsoft.com/office/powerpoint/2010/main" val="3317639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1532" cy="495697"/>
          </a:xfrm>
          <a:prstGeom prst="rect">
            <a:avLst/>
          </a:prstGeom>
        </p:spPr>
        <p:txBody>
          <a:bodyPr vert="horz" lIns="91440" tIns="45720" rIns="91440" bIns="45720" rtlCol="0"/>
          <a:lstStyle>
            <a:lvl1pPr algn="l">
              <a:defRPr sz="1200"/>
            </a:lvl1pPr>
          </a:lstStyle>
          <a:p>
            <a:endParaRPr lang="en-GB"/>
          </a:p>
        </p:txBody>
      </p:sp>
      <p:sp>
        <p:nvSpPr>
          <p:cNvPr id="3" name="日付プレースホルダ 2"/>
          <p:cNvSpPr>
            <a:spLocks noGrp="1"/>
          </p:cNvSpPr>
          <p:nvPr>
            <p:ph type="dt" idx="1"/>
          </p:nvPr>
        </p:nvSpPr>
        <p:spPr>
          <a:xfrm>
            <a:off x="3845047" y="0"/>
            <a:ext cx="2941532" cy="495697"/>
          </a:xfrm>
          <a:prstGeom prst="rect">
            <a:avLst/>
          </a:prstGeom>
        </p:spPr>
        <p:txBody>
          <a:bodyPr vert="horz" lIns="91440" tIns="45720" rIns="91440" bIns="45720" rtlCol="0"/>
          <a:lstStyle>
            <a:lvl1pPr algn="r">
              <a:defRPr sz="1200"/>
            </a:lvl1pPr>
          </a:lstStyle>
          <a:p>
            <a:fld id="{0A84B2D5-81E8-4044-93C2-9A18387EDE38}" type="datetimeFigureOut">
              <a:rPr lang="en-GB" smtClean="0"/>
              <a:pPr/>
              <a:t>05/01/2012</a:t>
            </a:fld>
            <a:endParaRPr lang="en-GB"/>
          </a:p>
        </p:txBody>
      </p:sp>
      <p:sp>
        <p:nvSpPr>
          <p:cNvPr id="4" name="スライド イメージ プレースホルダ 3"/>
          <p:cNvSpPr>
            <a:spLocks noGrp="1" noRot="1" noChangeAspect="1"/>
          </p:cNvSpPr>
          <p:nvPr>
            <p:ph type="sldImg" idx="2"/>
          </p:nvPr>
        </p:nvSpPr>
        <p:spPr>
          <a:xfrm>
            <a:off x="915988" y="742950"/>
            <a:ext cx="4956175" cy="3717925"/>
          </a:xfrm>
          <a:prstGeom prst="rect">
            <a:avLst/>
          </a:prstGeom>
          <a:noFill/>
          <a:ln w="12700">
            <a:solidFill>
              <a:prstClr val="black"/>
            </a:solidFill>
          </a:ln>
        </p:spPr>
        <p:txBody>
          <a:bodyPr vert="horz" lIns="91440" tIns="45720" rIns="91440" bIns="45720" rtlCol="0" anchor="ctr"/>
          <a:lstStyle/>
          <a:p>
            <a:endParaRPr lang="en-GB"/>
          </a:p>
        </p:txBody>
      </p:sp>
      <p:sp>
        <p:nvSpPr>
          <p:cNvPr id="5" name="ノート プレースホルダ 4"/>
          <p:cNvSpPr>
            <a:spLocks noGrp="1"/>
          </p:cNvSpPr>
          <p:nvPr>
            <p:ph type="body" sz="quarter" idx="3"/>
          </p:nvPr>
        </p:nvSpPr>
        <p:spPr>
          <a:xfrm>
            <a:off x="678815" y="4709121"/>
            <a:ext cx="5430520" cy="4461272"/>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フッター プレースホルダ 5"/>
          <p:cNvSpPr>
            <a:spLocks noGrp="1"/>
          </p:cNvSpPr>
          <p:nvPr>
            <p:ph type="ftr" sz="quarter" idx="4"/>
          </p:nvPr>
        </p:nvSpPr>
        <p:spPr>
          <a:xfrm>
            <a:off x="0" y="9416520"/>
            <a:ext cx="2941532" cy="495697"/>
          </a:xfrm>
          <a:prstGeom prst="rect">
            <a:avLst/>
          </a:prstGeom>
        </p:spPr>
        <p:txBody>
          <a:bodyPr vert="horz" lIns="91440" tIns="45720" rIns="91440" bIns="45720" rtlCol="0" anchor="b"/>
          <a:lstStyle>
            <a:lvl1pPr algn="l">
              <a:defRPr sz="1200"/>
            </a:lvl1pPr>
          </a:lstStyle>
          <a:p>
            <a:endParaRPr lang="en-GB"/>
          </a:p>
        </p:txBody>
      </p:sp>
      <p:sp>
        <p:nvSpPr>
          <p:cNvPr id="7" name="スライド番号プレースホルダ 6"/>
          <p:cNvSpPr>
            <a:spLocks noGrp="1"/>
          </p:cNvSpPr>
          <p:nvPr>
            <p:ph type="sldNum" sz="quarter" idx="5"/>
          </p:nvPr>
        </p:nvSpPr>
        <p:spPr>
          <a:xfrm>
            <a:off x="3845047" y="9416520"/>
            <a:ext cx="2941532" cy="495697"/>
          </a:xfrm>
          <a:prstGeom prst="rect">
            <a:avLst/>
          </a:prstGeom>
        </p:spPr>
        <p:txBody>
          <a:bodyPr vert="horz" lIns="91440" tIns="45720" rIns="91440" bIns="45720" rtlCol="0" anchor="b"/>
          <a:lstStyle>
            <a:lvl1pPr algn="r">
              <a:defRPr sz="1200"/>
            </a:lvl1pPr>
          </a:lstStyle>
          <a:p>
            <a:fld id="{ACC4A7AD-5977-4049-959C-FFA2222C9362}" type="slidenum">
              <a:rPr lang="en-GB" smtClean="0"/>
              <a:pPr/>
              <a:t>‹#›</a:t>
            </a:fld>
            <a:endParaRPr lang="en-GB"/>
          </a:p>
        </p:txBody>
      </p:sp>
    </p:spTree>
    <p:extLst>
      <p:ext uri="{BB962C8B-B14F-4D97-AF65-F5344CB8AC3E}">
        <p14:creationId xmlns:p14="http://schemas.microsoft.com/office/powerpoint/2010/main" val="1406898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In</a:t>
            </a:r>
            <a:r>
              <a:rPr kumimoji="1" lang="en-US" altLang="ja-JP" baseline="0" dirty="0" smtClean="0"/>
              <a:t> my presentation, I would like to explain the context why we need MIS in Japan, and report the main results of Japan’s MIS trial.  Following my presentation, Uzuki san will provide very interesting pictures, which compare the British MIS with Japan’s MIS. </a:t>
            </a:r>
            <a:endParaRPr kumimoji="1" lang="ja-JP" altLang="en-US" dirty="0"/>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1</a:t>
            </a:fld>
            <a:endParaRPr lang="en-GB"/>
          </a:p>
        </p:txBody>
      </p:sp>
    </p:spTree>
    <p:extLst>
      <p:ext uri="{BB962C8B-B14F-4D97-AF65-F5344CB8AC3E}">
        <p14:creationId xmlns:p14="http://schemas.microsoft.com/office/powerpoint/2010/main" val="180084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10</a:t>
            </a:fld>
            <a:endParaRPr lang="en-GB"/>
          </a:p>
        </p:txBody>
      </p:sp>
    </p:spTree>
    <p:extLst>
      <p:ext uri="{BB962C8B-B14F-4D97-AF65-F5344CB8AC3E}">
        <p14:creationId xmlns:p14="http://schemas.microsoft.com/office/powerpoint/2010/main" val="1772032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11</a:t>
            </a:fld>
            <a:endParaRPr lang="en-GB"/>
          </a:p>
        </p:txBody>
      </p:sp>
    </p:spTree>
    <p:extLst>
      <p:ext uri="{BB962C8B-B14F-4D97-AF65-F5344CB8AC3E}">
        <p14:creationId xmlns:p14="http://schemas.microsoft.com/office/powerpoint/2010/main" val="4082264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66696FF-0A5F-48C8-9D83-08FFB193F904}"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13</a:t>
            </a:fld>
            <a:endParaRPr lang="en-GB"/>
          </a:p>
        </p:txBody>
      </p:sp>
    </p:spTree>
    <p:extLst>
      <p:ext uri="{BB962C8B-B14F-4D97-AF65-F5344CB8AC3E}">
        <p14:creationId xmlns:p14="http://schemas.microsoft.com/office/powerpoint/2010/main" val="3423328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14</a:t>
            </a:fld>
            <a:endParaRPr lang="en-GB"/>
          </a:p>
        </p:txBody>
      </p:sp>
    </p:spTree>
    <p:extLst>
      <p:ext uri="{BB962C8B-B14F-4D97-AF65-F5344CB8AC3E}">
        <p14:creationId xmlns:p14="http://schemas.microsoft.com/office/powerpoint/2010/main" val="1868986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15</a:t>
            </a:fld>
            <a:endParaRPr lang="en-GB"/>
          </a:p>
        </p:txBody>
      </p:sp>
    </p:spTree>
    <p:extLst>
      <p:ext uri="{BB962C8B-B14F-4D97-AF65-F5344CB8AC3E}">
        <p14:creationId xmlns:p14="http://schemas.microsoft.com/office/powerpoint/2010/main" val="3168185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16</a:t>
            </a:fld>
            <a:endParaRPr lang="en-GB"/>
          </a:p>
        </p:txBody>
      </p:sp>
    </p:spTree>
    <p:extLst>
      <p:ext uri="{BB962C8B-B14F-4D97-AF65-F5344CB8AC3E}">
        <p14:creationId xmlns:p14="http://schemas.microsoft.com/office/powerpoint/2010/main" val="2610144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17</a:t>
            </a:fld>
            <a:endParaRPr lang="en-GB"/>
          </a:p>
        </p:txBody>
      </p:sp>
    </p:spTree>
    <p:extLst>
      <p:ext uri="{BB962C8B-B14F-4D97-AF65-F5344CB8AC3E}">
        <p14:creationId xmlns:p14="http://schemas.microsoft.com/office/powerpoint/2010/main" val="41309430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18</a:t>
            </a:fld>
            <a:endParaRPr lang="en-GB"/>
          </a:p>
        </p:txBody>
      </p:sp>
    </p:spTree>
    <p:extLst>
      <p:ext uri="{BB962C8B-B14F-4D97-AF65-F5344CB8AC3E}">
        <p14:creationId xmlns:p14="http://schemas.microsoft.com/office/powerpoint/2010/main" val="2651834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19</a:t>
            </a:fld>
            <a:endParaRPr lang="en-GB"/>
          </a:p>
        </p:txBody>
      </p:sp>
    </p:spTree>
    <p:extLst>
      <p:ext uri="{BB962C8B-B14F-4D97-AF65-F5344CB8AC3E}">
        <p14:creationId xmlns:p14="http://schemas.microsoft.com/office/powerpoint/2010/main" val="1620437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PA standard is used as an income threshold for</a:t>
            </a:r>
            <a:r>
              <a:rPr kumimoji="1" lang="en-US" altLang="ja-JP" baseline="0" dirty="0" smtClean="0"/>
              <a:t> checking eligibility of public assistance benefit and it is also used for deciding benefit amount.</a:t>
            </a:r>
            <a:endParaRPr kumimoji="1" lang="ja-JP" altLang="en-US" dirty="0"/>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2</a:t>
            </a:fld>
            <a:endParaRPr lang="en-GB"/>
          </a:p>
        </p:txBody>
      </p:sp>
    </p:spTree>
    <p:extLst>
      <p:ext uri="{BB962C8B-B14F-4D97-AF65-F5344CB8AC3E}">
        <p14:creationId xmlns:p14="http://schemas.microsoft.com/office/powerpoint/2010/main" val="153735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We</a:t>
            </a:r>
            <a:r>
              <a:rPr kumimoji="1" lang="en-US" altLang="ja-JP" baseline="0" dirty="0" smtClean="0"/>
              <a:t> compares our MIS estimate with other minimum income estimates.  Obviously, our estimate is bit higher than the other estimate.  The difference of our MIS estimate mainly come from the expensive housing costs in </a:t>
            </a:r>
            <a:r>
              <a:rPr kumimoji="1" lang="en-US" altLang="ja-JP" baseline="0" dirty="0" err="1" smtClean="0"/>
              <a:t>Mitaka</a:t>
            </a:r>
            <a:r>
              <a:rPr kumimoji="1" lang="en-US" altLang="ja-JP" baseline="0" dirty="0" smtClean="0"/>
              <a:t>.  Additionally, Food and recreation expense for Male MIS and clothing expense for Female MIS is higher than other estimates.</a:t>
            </a:r>
            <a:endParaRPr kumimoji="1" lang="ja-JP" altLang="en-US" dirty="0"/>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20</a:t>
            </a:fld>
            <a:endParaRPr lang="en-GB"/>
          </a:p>
        </p:txBody>
      </p:sp>
    </p:spTree>
    <p:extLst>
      <p:ext uri="{BB962C8B-B14F-4D97-AF65-F5344CB8AC3E}">
        <p14:creationId xmlns:p14="http://schemas.microsoft.com/office/powerpoint/2010/main" val="138582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In last table, we</a:t>
            </a:r>
            <a:r>
              <a:rPr kumimoji="1" lang="en-US" altLang="ja-JP" baseline="0" dirty="0" smtClean="0"/>
              <a:t> compare various MIS with PA standard.  It clearly suggests PA standard is the lowest amongst these estimates including our MIS.</a:t>
            </a:r>
            <a:endParaRPr kumimoji="1" lang="ja-JP" altLang="en-US" dirty="0"/>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21</a:t>
            </a:fld>
            <a:endParaRPr lang="en-GB"/>
          </a:p>
        </p:txBody>
      </p:sp>
    </p:spTree>
    <p:extLst>
      <p:ext uri="{BB962C8B-B14F-4D97-AF65-F5344CB8AC3E}">
        <p14:creationId xmlns:p14="http://schemas.microsoft.com/office/powerpoint/2010/main" val="3313068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Four approaches are </a:t>
            </a:r>
            <a:r>
              <a:rPr kumimoji="1" lang="en-US" altLang="ja-JP" baseline="0" dirty="0" smtClean="0"/>
              <a:t> distinct in </a:t>
            </a:r>
            <a:r>
              <a:rPr kumimoji="1" lang="en-US" altLang="ja-JP" dirty="0" smtClean="0"/>
              <a:t>PA standard development. </a:t>
            </a:r>
            <a:endParaRPr kumimoji="1" lang="ja-JP" altLang="en-US" dirty="0"/>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3</a:t>
            </a:fld>
            <a:endParaRPr lang="en-GB"/>
          </a:p>
        </p:txBody>
      </p:sp>
    </p:spTree>
    <p:extLst>
      <p:ext uri="{BB962C8B-B14F-4D97-AF65-F5344CB8AC3E}">
        <p14:creationId xmlns:p14="http://schemas.microsoft.com/office/powerpoint/2010/main" val="265195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4</a:t>
            </a:fld>
            <a:endParaRPr lang="en-GB"/>
          </a:p>
        </p:txBody>
      </p:sp>
    </p:spTree>
    <p:extLst>
      <p:ext uri="{BB962C8B-B14F-4D97-AF65-F5344CB8AC3E}">
        <p14:creationId xmlns:p14="http://schemas.microsoft.com/office/powerpoint/2010/main" val="2034657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5</a:t>
            </a:fld>
            <a:endParaRPr lang="en-GB"/>
          </a:p>
        </p:txBody>
      </p:sp>
    </p:spTree>
    <p:extLst>
      <p:ext uri="{BB962C8B-B14F-4D97-AF65-F5344CB8AC3E}">
        <p14:creationId xmlns:p14="http://schemas.microsoft.com/office/powerpoint/2010/main" val="2962476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6</a:t>
            </a:fld>
            <a:endParaRPr lang="en-GB"/>
          </a:p>
        </p:txBody>
      </p:sp>
    </p:spTree>
    <p:extLst>
      <p:ext uri="{BB962C8B-B14F-4D97-AF65-F5344CB8AC3E}">
        <p14:creationId xmlns:p14="http://schemas.microsoft.com/office/powerpoint/2010/main" val="4216650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7</a:t>
            </a:fld>
            <a:endParaRPr lang="en-GB"/>
          </a:p>
        </p:txBody>
      </p:sp>
    </p:spTree>
    <p:extLst>
      <p:ext uri="{BB962C8B-B14F-4D97-AF65-F5344CB8AC3E}">
        <p14:creationId xmlns:p14="http://schemas.microsoft.com/office/powerpoint/2010/main" val="630413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8</a:t>
            </a:fld>
            <a:endParaRPr lang="en-GB"/>
          </a:p>
        </p:txBody>
      </p:sp>
    </p:spTree>
    <p:extLst>
      <p:ext uri="{BB962C8B-B14F-4D97-AF65-F5344CB8AC3E}">
        <p14:creationId xmlns:p14="http://schemas.microsoft.com/office/powerpoint/2010/main" val="4199123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C4A7AD-5977-4049-959C-FFA2222C9362}" type="slidenum">
              <a:rPr lang="en-GB" smtClean="0"/>
              <a:pPr/>
              <a:t>9</a:t>
            </a:fld>
            <a:endParaRPr lang="en-GB"/>
          </a:p>
        </p:txBody>
      </p:sp>
    </p:spTree>
    <p:extLst>
      <p:ext uri="{BB962C8B-B14F-4D97-AF65-F5344CB8AC3E}">
        <p14:creationId xmlns:p14="http://schemas.microsoft.com/office/powerpoint/2010/main" val="1417109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fld id="{A027A1EC-E3DC-4CE9-9091-2EC2FD6B0D4C}" type="datetime1">
              <a:rPr lang="en-GB" smtClean="0"/>
              <a:pPr/>
              <a:t>05/01/2012</a:t>
            </a:fld>
            <a:endParaRPr lang="en-GB"/>
          </a:p>
        </p:txBody>
      </p:sp>
      <p:sp>
        <p:nvSpPr>
          <p:cNvPr id="17" name="フッター プレースホルダ 16"/>
          <p:cNvSpPr>
            <a:spLocks noGrp="1"/>
          </p:cNvSpPr>
          <p:nvPr>
            <p:ph type="ftr" sz="quarter" idx="11"/>
          </p:nvPr>
        </p:nvSpPr>
        <p:spPr>
          <a:xfrm>
            <a:off x="2898648" y="6355080"/>
            <a:ext cx="3474720" cy="365760"/>
          </a:xfrm>
        </p:spPr>
        <p:txBody>
          <a:bodyPr/>
          <a:lstStyle/>
          <a:p>
            <a:endParaRPr lang="en-GB"/>
          </a:p>
        </p:txBody>
      </p:sp>
      <p:sp>
        <p:nvSpPr>
          <p:cNvPr id="29" name="スライド番号プレースホルダ 28"/>
          <p:cNvSpPr>
            <a:spLocks noGrp="1"/>
          </p:cNvSpPr>
          <p:nvPr>
            <p:ph type="sldNum" sz="quarter" idx="12"/>
          </p:nvPr>
        </p:nvSpPr>
        <p:spPr>
          <a:xfrm>
            <a:off x="1216152" y="6355080"/>
            <a:ext cx="1219200" cy="365760"/>
          </a:xfrm>
        </p:spPr>
        <p:txBody>
          <a:bodyPr/>
          <a:lstStyle/>
          <a:p>
            <a:fld id="{BC0E6806-D4A8-4D2F-9179-F7800893DC6B}" type="slidenum">
              <a:rPr lang="en-GB" smtClean="0"/>
              <a:pPr/>
              <a:t>‹#›</a:t>
            </a:fld>
            <a:endParaRPr lang="en-GB"/>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0DD59810-6BE0-4757-9626-1F683584719C}" type="datetime1">
              <a:rPr lang="en-GB" smtClean="0"/>
              <a:pPr/>
              <a:t>05/01/2012</a:t>
            </a:fld>
            <a:endParaRPr lang="en-GB"/>
          </a:p>
        </p:txBody>
      </p:sp>
      <p:sp>
        <p:nvSpPr>
          <p:cNvPr id="5" name="フッター プレースホルダ 4"/>
          <p:cNvSpPr>
            <a:spLocks noGrp="1"/>
          </p:cNvSpPr>
          <p:nvPr>
            <p:ph type="ftr" sz="quarter" idx="11"/>
          </p:nvPr>
        </p:nvSpPr>
        <p:spPr/>
        <p:txBody>
          <a:bodyPr/>
          <a:lstStyle/>
          <a:p>
            <a:endParaRPr lang="en-GB"/>
          </a:p>
        </p:txBody>
      </p:sp>
      <p:sp>
        <p:nvSpPr>
          <p:cNvPr id="6" name="スライド番号プレースホルダ 5"/>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7C116B7A-C308-45DE-BB7D-EBB177C33912}" type="datetime1">
              <a:rPr lang="en-GB" smtClean="0"/>
              <a:pPr/>
              <a:t>05/01/2012</a:t>
            </a:fld>
            <a:endParaRPr lang="en-GB"/>
          </a:p>
        </p:txBody>
      </p:sp>
      <p:sp>
        <p:nvSpPr>
          <p:cNvPr id="5" name="フッター プレースホルダ 4"/>
          <p:cNvSpPr>
            <a:spLocks noGrp="1"/>
          </p:cNvSpPr>
          <p:nvPr>
            <p:ph type="ftr" sz="quarter" idx="11"/>
          </p:nvPr>
        </p:nvSpPr>
        <p:spPr/>
        <p:txBody>
          <a:bodyPr/>
          <a:lstStyle/>
          <a:p>
            <a:endParaRPr lang="en-GB"/>
          </a:p>
        </p:txBody>
      </p:sp>
      <p:sp>
        <p:nvSpPr>
          <p:cNvPr id="6" name="スライド番号プレースホルダ 5"/>
          <p:cNvSpPr>
            <a:spLocks noGrp="1"/>
          </p:cNvSpPr>
          <p:nvPr>
            <p:ph type="sldNum" sz="quarter" idx="12"/>
          </p:nvPr>
        </p:nvSpPr>
        <p:spPr/>
        <p:txBody>
          <a:bodyPr/>
          <a:lstStyle/>
          <a:p>
            <a:fld id="{BC0E6806-D4A8-4D2F-9179-F7800893DC6B}" type="slidenum">
              <a:rPr lang="en-GB" smtClean="0"/>
              <a:pPr/>
              <a:t>‹#›</a:t>
            </a:fld>
            <a:endParaRPr lang="en-GB"/>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12" name="正方形/長方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角丸四角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A027A1EC-E3DC-4CE9-9091-2EC2FD6B0D4C}" type="datetime1">
              <a:rPr lang="en-GB" smtClean="0"/>
              <a:pPr/>
              <a:t>05/01/2012</a:t>
            </a:fld>
            <a:endParaRPr lang="en-GB"/>
          </a:p>
        </p:txBody>
      </p:sp>
      <p:sp>
        <p:nvSpPr>
          <p:cNvPr id="17" name="フッター プレースホルダ 16"/>
          <p:cNvSpPr>
            <a:spLocks noGrp="1"/>
          </p:cNvSpPr>
          <p:nvPr>
            <p:ph type="ftr" sz="quarter" idx="11"/>
          </p:nvPr>
        </p:nvSpPr>
        <p:spPr/>
        <p:txBody>
          <a:bodyPr/>
          <a:lstStyle/>
          <a:p>
            <a:endParaRPr lang="en-GB"/>
          </a:p>
        </p:txBody>
      </p:sp>
      <p:sp>
        <p:nvSpPr>
          <p:cNvPr id="29" name="スライド番号プレースホルダ 28"/>
          <p:cNvSpPr>
            <a:spLocks noGrp="1"/>
          </p:cNvSpPr>
          <p:nvPr>
            <p:ph type="sldNum" sz="quarter" idx="12"/>
          </p:nvPr>
        </p:nvSpPr>
        <p:spPr/>
        <p:txBody>
          <a:bodyPr lIns="0" tIns="0" rIns="0" bIns="0">
            <a:noAutofit/>
          </a:bodyPr>
          <a:lstStyle>
            <a:lvl1pPr>
              <a:defRPr sz="1400">
                <a:solidFill>
                  <a:srgbClr val="FFFFFF"/>
                </a:solidFill>
              </a:defRPr>
            </a:lvl1pPr>
          </a:lstStyle>
          <a:p>
            <a:fld id="{BC0E6806-D4A8-4D2F-9179-F7800893DC6B}" type="slidenum">
              <a:rPr lang="en-GB" smtClean="0"/>
              <a:pPr/>
              <a:t>‹#›</a:t>
            </a:fld>
            <a:endParaRPr lang="en-GB"/>
          </a:p>
        </p:txBody>
      </p:sp>
      <p:sp>
        <p:nvSpPr>
          <p:cNvPr id="7" name="正方形/長方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BEC07F31-08B0-40FC-A133-143B71560D33}" type="datetime1">
              <a:rPr lang="en-GB" smtClean="0"/>
              <a:pPr/>
              <a:t>05/01/2012</a:t>
            </a:fld>
            <a:endParaRPr lang="en-GB"/>
          </a:p>
        </p:txBody>
      </p:sp>
      <p:sp>
        <p:nvSpPr>
          <p:cNvPr id="5" name="フッター プレースホルダ 4"/>
          <p:cNvSpPr>
            <a:spLocks noGrp="1"/>
          </p:cNvSpPr>
          <p:nvPr>
            <p:ph type="ftr" sz="quarter" idx="11"/>
          </p:nvPr>
        </p:nvSpPr>
        <p:spPr/>
        <p:txBody>
          <a:bodyPr/>
          <a:lstStyle/>
          <a:p>
            <a:endParaRPr lang="en-GB"/>
          </a:p>
        </p:txBody>
      </p:sp>
      <p:sp>
        <p:nvSpPr>
          <p:cNvPr id="6" name="スライド番号プレースホルダ 5"/>
          <p:cNvSpPr>
            <a:spLocks noGrp="1"/>
          </p:cNvSpPr>
          <p:nvPr>
            <p:ph type="sldNum" sz="quarter" idx="12"/>
          </p:nvPr>
        </p:nvSpPr>
        <p:spPr/>
        <p:txBody>
          <a:bodyPr/>
          <a:lstStyle/>
          <a:p>
            <a:fld id="{BC0E6806-D4A8-4D2F-9179-F7800893DC6B}" type="slidenum">
              <a:rPr lang="en-GB" smtClean="0"/>
              <a:pPr/>
              <a:t>‹#›</a:t>
            </a:fld>
            <a:endParaRPr lang="en-GB"/>
          </a:p>
        </p:txBody>
      </p:sp>
      <p:sp>
        <p:nvSpPr>
          <p:cNvPr id="8" name="コンテンツ プレースホルダ 7"/>
          <p:cNvSpPr>
            <a:spLocks noGrp="1"/>
          </p:cNvSpPr>
          <p:nvPr>
            <p:ph sz="quarter" idx="1"/>
          </p:nvPr>
        </p:nvSpPr>
        <p:spPr>
          <a:xfrm>
            <a:off x="914400" y="1447800"/>
            <a:ext cx="777240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11" name="正方形/長方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角丸四角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722313" y="952500"/>
            <a:ext cx="7772400" cy="1362075"/>
          </a:xfrm>
        </p:spPr>
        <p:txBody>
          <a:bodyPr anchor="b" anchorCtr="0"/>
          <a:lstStyle>
            <a:lvl1pPr algn="l">
              <a:buNone/>
              <a:defRPr sz="4000" b="0" cap="none"/>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66233499-B8EF-411E-B5C5-A8F2DD01F980}" type="datetime1">
              <a:rPr lang="en-GB" smtClean="0"/>
              <a:pPr/>
              <a:t>05/01/2012</a:t>
            </a:fld>
            <a:endParaRPr lang="en-GB"/>
          </a:p>
        </p:txBody>
      </p:sp>
      <p:sp>
        <p:nvSpPr>
          <p:cNvPr id="5" name="フッター プレースホルダ 4"/>
          <p:cNvSpPr>
            <a:spLocks noGrp="1"/>
          </p:cNvSpPr>
          <p:nvPr>
            <p:ph type="ftr" sz="quarter" idx="11"/>
          </p:nvPr>
        </p:nvSpPr>
        <p:spPr>
          <a:xfrm>
            <a:off x="800100" y="6172200"/>
            <a:ext cx="4000500" cy="457200"/>
          </a:xfrm>
        </p:spPr>
        <p:txBody>
          <a:bodyPr/>
          <a:lstStyle/>
          <a:p>
            <a:endParaRPr lang="en-GB"/>
          </a:p>
        </p:txBody>
      </p:sp>
      <p:sp>
        <p:nvSpPr>
          <p:cNvPr id="7" name="正方形/長方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146304" y="6208776"/>
            <a:ext cx="457200" cy="457200"/>
          </a:xfrm>
        </p:spPr>
        <p:txBody>
          <a:bodyPr/>
          <a:lstStyle/>
          <a:p>
            <a:fld id="{BC0E6806-D4A8-4D2F-9179-F7800893DC6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14B0C0B8-540A-4E07-B7DA-5A110155D27E}" type="datetime1">
              <a:rPr lang="en-GB" smtClean="0"/>
              <a:pPr/>
              <a:t>05/01/2012</a:t>
            </a:fld>
            <a:endParaRPr lang="en-GB"/>
          </a:p>
        </p:txBody>
      </p:sp>
      <p:sp>
        <p:nvSpPr>
          <p:cNvPr id="6" name="フッター プレースホルダ 5"/>
          <p:cNvSpPr>
            <a:spLocks noGrp="1"/>
          </p:cNvSpPr>
          <p:nvPr>
            <p:ph type="ftr" sz="quarter" idx="11"/>
          </p:nvPr>
        </p:nvSpPr>
        <p:spPr/>
        <p:txBody>
          <a:bodyPr/>
          <a:lstStyle/>
          <a:p>
            <a:endParaRPr lang="en-GB"/>
          </a:p>
        </p:txBody>
      </p:sp>
      <p:sp>
        <p:nvSpPr>
          <p:cNvPr id="7" name="スライド番号プレースホルダ 6"/>
          <p:cNvSpPr>
            <a:spLocks noGrp="1"/>
          </p:cNvSpPr>
          <p:nvPr>
            <p:ph type="sldNum" sz="quarter" idx="12"/>
          </p:nvPr>
        </p:nvSpPr>
        <p:spPr/>
        <p:txBody>
          <a:bodyPr/>
          <a:lstStyle/>
          <a:p>
            <a:fld id="{BC0E6806-D4A8-4D2F-9179-F7800893DC6B}" type="slidenum">
              <a:rPr lang="en-GB" smtClean="0"/>
              <a:pPr/>
              <a:t>‹#›</a:t>
            </a:fld>
            <a:endParaRPr lang="en-GB"/>
          </a:p>
        </p:txBody>
      </p:sp>
      <p:sp>
        <p:nvSpPr>
          <p:cNvPr id="9" name="コンテンツ プレースホルダ 8"/>
          <p:cNvSpPr>
            <a:spLocks noGrp="1"/>
          </p:cNvSpPr>
          <p:nvPr>
            <p:ph sz="quarter" idx="1"/>
          </p:nvPr>
        </p:nvSpPr>
        <p:spPr>
          <a:xfrm>
            <a:off x="91440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93395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nchor="b" anchorCtr="0"/>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A4EF399B-B563-438C-B8BF-EFF7D6607E68}" type="datetime1">
              <a:rPr lang="en-GB" smtClean="0"/>
              <a:pPr/>
              <a:t>05/01/2012</a:t>
            </a:fld>
            <a:endParaRPr lang="en-GB"/>
          </a:p>
        </p:txBody>
      </p:sp>
      <p:sp>
        <p:nvSpPr>
          <p:cNvPr id="8" name="フッター プレースホルダ 7"/>
          <p:cNvSpPr>
            <a:spLocks noGrp="1"/>
          </p:cNvSpPr>
          <p:nvPr>
            <p:ph type="ftr" sz="quarter" idx="11"/>
          </p:nvPr>
        </p:nvSpPr>
        <p:spPr/>
        <p:txBody>
          <a:bodyPr/>
          <a:lstStyle/>
          <a:p>
            <a:endParaRPr lang="en-GB"/>
          </a:p>
        </p:txBody>
      </p:sp>
      <p:sp>
        <p:nvSpPr>
          <p:cNvPr id="9" name="スライド番号プレースホルダ 8"/>
          <p:cNvSpPr>
            <a:spLocks noGrp="1"/>
          </p:cNvSpPr>
          <p:nvPr>
            <p:ph type="sldNum" sz="quarter" idx="12"/>
          </p:nvPr>
        </p:nvSpPr>
        <p:spPr/>
        <p:txBody>
          <a:bodyPr/>
          <a:lstStyle/>
          <a:p>
            <a:fld id="{BC0E6806-D4A8-4D2F-9179-F7800893DC6B}" type="slidenum">
              <a:rPr lang="en-GB" smtClean="0"/>
              <a:pPr/>
              <a:t>‹#›</a:t>
            </a:fld>
            <a:endParaRPr lang="en-GB"/>
          </a:p>
        </p:txBody>
      </p:sp>
      <p:sp>
        <p:nvSpPr>
          <p:cNvPr id="11" name="コンテンツ プレースホルダ 10"/>
          <p:cNvSpPr>
            <a:spLocks noGrp="1"/>
          </p:cNvSpPr>
          <p:nvPr>
            <p:ph sz="half" idx="2"/>
          </p:nvPr>
        </p:nvSpPr>
        <p:spPr>
          <a:xfrm>
            <a:off x="9144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4"/>
          </p:nvPr>
        </p:nvSpPr>
        <p:spPr>
          <a:xfrm>
            <a:off x="49530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620AAEF0-66CD-44E8-9B20-5B930D327B18}" type="datetime1">
              <a:rPr lang="en-GB" smtClean="0"/>
              <a:pPr/>
              <a:t>05/01/2012</a:t>
            </a:fld>
            <a:endParaRPr lang="en-GB"/>
          </a:p>
        </p:txBody>
      </p:sp>
      <p:sp>
        <p:nvSpPr>
          <p:cNvPr id="4" name="フッター プレースホルダ 3"/>
          <p:cNvSpPr>
            <a:spLocks noGrp="1"/>
          </p:cNvSpPr>
          <p:nvPr>
            <p:ph type="ftr" sz="quarter" idx="11"/>
          </p:nvPr>
        </p:nvSpPr>
        <p:spPr/>
        <p:txBody>
          <a:bodyPr/>
          <a:lstStyle/>
          <a:p>
            <a:endParaRPr lang="en-GB"/>
          </a:p>
        </p:txBody>
      </p:sp>
      <p:sp>
        <p:nvSpPr>
          <p:cNvPr id="5" name="スライド番号プレースホルダ 4"/>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883D524-E036-4E9D-AF2D-439320094AAD}" type="datetime1">
              <a:rPr lang="en-GB" smtClean="0"/>
              <a:pPr/>
              <a:t>05/01/2012</a:t>
            </a:fld>
            <a:endParaRPr lang="en-GB"/>
          </a:p>
        </p:txBody>
      </p:sp>
      <p:sp>
        <p:nvSpPr>
          <p:cNvPr id="3" name="フッター プレースホルダ 2"/>
          <p:cNvSpPr>
            <a:spLocks noGrp="1"/>
          </p:cNvSpPr>
          <p:nvPr>
            <p:ph type="ftr" sz="quarter" idx="11"/>
          </p:nvPr>
        </p:nvSpPr>
        <p:spPr/>
        <p:txBody>
          <a:bodyPr/>
          <a:lstStyle/>
          <a:p>
            <a:endParaRPr lang="en-GB"/>
          </a:p>
        </p:txBody>
      </p:sp>
      <p:sp>
        <p:nvSpPr>
          <p:cNvPr id="4" name="スライド番号プレースホルダ 3"/>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角丸四角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914400" y="273050"/>
            <a:ext cx="7772400" cy="1143000"/>
          </a:xfrm>
        </p:spPr>
        <p:txBody>
          <a:bodyPr anchor="b" anchorCtr="0"/>
          <a:lstStyle>
            <a:lvl1pPr algn="l">
              <a:buNone/>
              <a:defRPr sz="4000" b="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BC6D79EC-8B2B-428D-9D7B-A08E5F7C8A41}" type="datetime1">
              <a:rPr lang="en-GB" smtClean="0"/>
              <a:pPr/>
              <a:t>05/01/2012</a:t>
            </a:fld>
            <a:endParaRPr lang="en-GB"/>
          </a:p>
        </p:txBody>
      </p:sp>
      <p:sp>
        <p:nvSpPr>
          <p:cNvPr id="6" name="フッター プレースホルダ 5"/>
          <p:cNvSpPr>
            <a:spLocks noGrp="1"/>
          </p:cNvSpPr>
          <p:nvPr>
            <p:ph type="ftr" sz="quarter" idx="11"/>
          </p:nvPr>
        </p:nvSpPr>
        <p:spPr/>
        <p:txBody>
          <a:bodyPr/>
          <a:lstStyle/>
          <a:p>
            <a:endParaRPr lang="en-GB"/>
          </a:p>
        </p:txBody>
      </p:sp>
      <p:sp>
        <p:nvSpPr>
          <p:cNvPr id="7" name="スライド番号プレースホルダ 6"/>
          <p:cNvSpPr>
            <a:spLocks noGrp="1"/>
          </p:cNvSpPr>
          <p:nvPr>
            <p:ph type="sldNum" sz="quarter" idx="12"/>
          </p:nvPr>
        </p:nvSpPr>
        <p:spPr/>
        <p:txBody>
          <a:bodyPr/>
          <a:lstStyle/>
          <a:p>
            <a:fld id="{BC0E6806-D4A8-4D2F-9179-F7800893DC6B}" type="slidenum">
              <a:rPr lang="en-GB" smtClean="0"/>
              <a:pPr/>
              <a:t>‹#›</a:t>
            </a:fld>
            <a:endParaRPr lang="en-GB"/>
          </a:p>
        </p:txBody>
      </p:sp>
      <p:sp>
        <p:nvSpPr>
          <p:cNvPr id="11" name="コンテンツ プレースホルダ 10"/>
          <p:cNvSpPr>
            <a:spLocks noGrp="1"/>
          </p:cNvSpPr>
          <p:nvPr>
            <p:ph sz="quarter" idx="1"/>
          </p:nvPr>
        </p:nvSpPr>
        <p:spPr>
          <a:xfrm>
            <a:off x="2971800" y="1600200"/>
            <a:ext cx="5715000" cy="44958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BEC07F31-08B0-40FC-A133-143B71560D33}" type="datetime1">
              <a:rPr lang="en-GB" smtClean="0"/>
              <a:pPr/>
              <a:t>05/01/2012</a:t>
            </a:fld>
            <a:endParaRPr lang="en-GB"/>
          </a:p>
        </p:txBody>
      </p:sp>
      <p:sp>
        <p:nvSpPr>
          <p:cNvPr id="5" name="フッター プレースホルダ 4"/>
          <p:cNvSpPr>
            <a:spLocks noGrp="1"/>
          </p:cNvSpPr>
          <p:nvPr>
            <p:ph type="ftr" sz="quarter" idx="11"/>
          </p:nvPr>
        </p:nvSpPr>
        <p:spPr/>
        <p:txBody>
          <a:bodyPr/>
          <a:lstStyle/>
          <a:p>
            <a:endParaRPr lang="en-GB"/>
          </a:p>
        </p:txBody>
      </p:sp>
      <p:sp>
        <p:nvSpPr>
          <p:cNvPr id="6" name="スライド番号プレースホルダ 5"/>
          <p:cNvSpPr>
            <a:spLocks noGrp="1"/>
          </p:cNvSpPr>
          <p:nvPr>
            <p:ph type="sldNum" sz="quarter" idx="12"/>
          </p:nvPr>
        </p:nvSpPr>
        <p:spPr/>
        <p:txBody>
          <a:bodyPr/>
          <a:lstStyle/>
          <a:p>
            <a:fld id="{BC0E6806-D4A8-4D2F-9179-F7800893DC6B}" type="slidenum">
              <a:rPr lang="en-GB" smtClean="0"/>
              <a:pPr/>
              <a:t>‹#›</a:t>
            </a:fld>
            <a:endParaRPr lang="en-GB"/>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04F25379-C688-4649-BD39-4C687E8D7656}" type="datetime1">
              <a:rPr lang="en-GB" smtClean="0"/>
              <a:pPr/>
              <a:t>05/01/2012</a:t>
            </a:fld>
            <a:endParaRPr lang="en-GB"/>
          </a:p>
        </p:txBody>
      </p:sp>
      <p:sp>
        <p:nvSpPr>
          <p:cNvPr id="6" name="フッター プレースホルダ 5"/>
          <p:cNvSpPr>
            <a:spLocks noGrp="1"/>
          </p:cNvSpPr>
          <p:nvPr>
            <p:ph type="ftr" sz="quarter" idx="11"/>
          </p:nvPr>
        </p:nvSpPr>
        <p:spPr>
          <a:xfrm>
            <a:off x="914400" y="6172200"/>
            <a:ext cx="3886200" cy="457200"/>
          </a:xfrm>
        </p:spPr>
        <p:txBody>
          <a:bodyPr/>
          <a:lstStyle/>
          <a:p>
            <a:endParaRPr lang="en-GB"/>
          </a:p>
        </p:txBody>
      </p:sp>
      <p:sp>
        <p:nvSpPr>
          <p:cNvPr id="7" name="スライド番号プレースホルダ 6"/>
          <p:cNvSpPr>
            <a:spLocks noGrp="1"/>
          </p:cNvSpPr>
          <p:nvPr>
            <p:ph type="sldNum" sz="quarter" idx="12"/>
          </p:nvPr>
        </p:nvSpPr>
        <p:spPr>
          <a:xfrm>
            <a:off x="146304" y="6208776"/>
            <a:ext cx="457200" cy="457200"/>
          </a:xfrm>
        </p:spPr>
        <p:txBody>
          <a:bodyPr/>
          <a:lstStyle/>
          <a:p>
            <a:fld id="{BC0E6806-D4A8-4D2F-9179-F7800893DC6B}" type="slidenum">
              <a:rPr lang="en-GB" smtClean="0"/>
              <a:pPr/>
              <a:t>‹#›</a:t>
            </a:fld>
            <a:endParaRPr lang="en-GB"/>
          </a:p>
        </p:txBody>
      </p:sp>
      <p:sp>
        <p:nvSpPr>
          <p:cNvPr id="11" name="正方形/長方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0DD59810-6BE0-4757-9626-1F683584719C}" type="datetime1">
              <a:rPr lang="en-GB" smtClean="0"/>
              <a:pPr/>
              <a:t>05/01/2012</a:t>
            </a:fld>
            <a:endParaRPr lang="en-GB"/>
          </a:p>
        </p:txBody>
      </p:sp>
      <p:sp>
        <p:nvSpPr>
          <p:cNvPr id="5" name="フッター プレースホルダ 4"/>
          <p:cNvSpPr>
            <a:spLocks noGrp="1"/>
          </p:cNvSpPr>
          <p:nvPr>
            <p:ph type="ftr" sz="quarter" idx="11"/>
          </p:nvPr>
        </p:nvSpPr>
        <p:spPr/>
        <p:txBody>
          <a:bodyPr/>
          <a:lstStyle/>
          <a:p>
            <a:endParaRPr lang="en-GB"/>
          </a:p>
        </p:txBody>
      </p:sp>
      <p:sp>
        <p:nvSpPr>
          <p:cNvPr id="6" name="スライド番号プレースホルダ 5"/>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7C116B7A-C308-45DE-BB7D-EBB177C33912}" type="datetime1">
              <a:rPr lang="en-GB" smtClean="0"/>
              <a:pPr/>
              <a:t>05/01/2012</a:t>
            </a:fld>
            <a:endParaRPr lang="en-GB"/>
          </a:p>
        </p:txBody>
      </p:sp>
      <p:sp>
        <p:nvSpPr>
          <p:cNvPr id="5" name="フッター プレースホルダ 4"/>
          <p:cNvSpPr>
            <a:spLocks noGrp="1"/>
          </p:cNvSpPr>
          <p:nvPr>
            <p:ph type="ftr" sz="quarter" idx="11"/>
          </p:nvPr>
        </p:nvSpPr>
        <p:spPr/>
        <p:txBody>
          <a:bodyPr/>
          <a:lstStyle/>
          <a:p>
            <a:endParaRPr lang="en-GB"/>
          </a:p>
        </p:txBody>
      </p:sp>
      <p:sp>
        <p:nvSpPr>
          <p:cNvPr id="6" name="スライド番号プレースホルダ 5"/>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027A1EC-E3DC-4CE9-9091-2EC2FD6B0D4C}" type="datetime1">
              <a:rPr lang="en-GB" smtClean="0"/>
              <a:pPr/>
              <a:t>05/01/2012</a:t>
            </a:fld>
            <a:endParaRPr lang="en-GB"/>
          </a:p>
        </p:txBody>
      </p:sp>
      <p:sp>
        <p:nvSpPr>
          <p:cNvPr id="5" name="フッター プレースホルダ 4"/>
          <p:cNvSpPr>
            <a:spLocks noGrp="1"/>
          </p:cNvSpPr>
          <p:nvPr>
            <p:ph type="ftr" sz="quarter" idx="11"/>
          </p:nvPr>
        </p:nvSpPr>
        <p:spPr/>
        <p:txBody>
          <a:bodyPr/>
          <a:lstStyle/>
          <a:p>
            <a:endParaRPr lang="en-GB"/>
          </a:p>
        </p:txBody>
      </p:sp>
      <p:sp>
        <p:nvSpPr>
          <p:cNvPr id="6" name="スライド番号プレースホルダ 5"/>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EC07F31-08B0-40FC-A133-143B71560D33}" type="datetime1">
              <a:rPr lang="en-GB" smtClean="0"/>
              <a:pPr/>
              <a:t>05/01/2012</a:t>
            </a:fld>
            <a:endParaRPr lang="en-GB"/>
          </a:p>
        </p:txBody>
      </p:sp>
      <p:sp>
        <p:nvSpPr>
          <p:cNvPr id="5" name="フッター プレースホルダ 4"/>
          <p:cNvSpPr>
            <a:spLocks noGrp="1"/>
          </p:cNvSpPr>
          <p:nvPr>
            <p:ph type="ftr" sz="quarter" idx="11"/>
          </p:nvPr>
        </p:nvSpPr>
        <p:spPr/>
        <p:txBody>
          <a:bodyPr/>
          <a:lstStyle/>
          <a:p>
            <a:endParaRPr lang="en-GB"/>
          </a:p>
        </p:txBody>
      </p:sp>
      <p:sp>
        <p:nvSpPr>
          <p:cNvPr id="6" name="スライド番号プレースホルダ 5"/>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6233499-B8EF-411E-B5C5-A8F2DD01F980}" type="datetime1">
              <a:rPr lang="en-GB" smtClean="0"/>
              <a:pPr/>
              <a:t>05/01/2012</a:t>
            </a:fld>
            <a:endParaRPr lang="en-GB"/>
          </a:p>
        </p:txBody>
      </p:sp>
      <p:sp>
        <p:nvSpPr>
          <p:cNvPr id="5" name="フッター プレースホルダ 4"/>
          <p:cNvSpPr>
            <a:spLocks noGrp="1"/>
          </p:cNvSpPr>
          <p:nvPr>
            <p:ph type="ftr" sz="quarter" idx="11"/>
          </p:nvPr>
        </p:nvSpPr>
        <p:spPr/>
        <p:txBody>
          <a:bodyPr/>
          <a:lstStyle/>
          <a:p>
            <a:endParaRPr lang="en-GB"/>
          </a:p>
        </p:txBody>
      </p:sp>
      <p:sp>
        <p:nvSpPr>
          <p:cNvPr id="6" name="スライド番号プレースホルダ 5"/>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4B0C0B8-540A-4E07-B7DA-5A110155D27E}" type="datetime1">
              <a:rPr lang="en-GB" smtClean="0"/>
              <a:pPr/>
              <a:t>05/01/2012</a:t>
            </a:fld>
            <a:endParaRPr lang="en-GB"/>
          </a:p>
        </p:txBody>
      </p:sp>
      <p:sp>
        <p:nvSpPr>
          <p:cNvPr id="6" name="フッター プレースホルダ 5"/>
          <p:cNvSpPr>
            <a:spLocks noGrp="1"/>
          </p:cNvSpPr>
          <p:nvPr>
            <p:ph type="ftr" sz="quarter" idx="11"/>
          </p:nvPr>
        </p:nvSpPr>
        <p:spPr/>
        <p:txBody>
          <a:bodyPr/>
          <a:lstStyle/>
          <a:p>
            <a:endParaRPr lang="en-GB"/>
          </a:p>
        </p:txBody>
      </p:sp>
      <p:sp>
        <p:nvSpPr>
          <p:cNvPr id="7" name="スライド番号プレースホルダ 6"/>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4EF399B-B563-438C-B8BF-EFF7D6607E68}" type="datetime1">
              <a:rPr lang="en-GB" smtClean="0"/>
              <a:pPr/>
              <a:t>05/01/2012</a:t>
            </a:fld>
            <a:endParaRPr lang="en-GB"/>
          </a:p>
        </p:txBody>
      </p:sp>
      <p:sp>
        <p:nvSpPr>
          <p:cNvPr id="8" name="フッター プレースホルダ 7"/>
          <p:cNvSpPr>
            <a:spLocks noGrp="1"/>
          </p:cNvSpPr>
          <p:nvPr>
            <p:ph type="ftr" sz="quarter" idx="11"/>
          </p:nvPr>
        </p:nvSpPr>
        <p:spPr/>
        <p:txBody>
          <a:bodyPr/>
          <a:lstStyle/>
          <a:p>
            <a:endParaRPr lang="en-GB"/>
          </a:p>
        </p:txBody>
      </p:sp>
      <p:sp>
        <p:nvSpPr>
          <p:cNvPr id="9" name="スライド番号プレースホルダ 8"/>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20AAEF0-66CD-44E8-9B20-5B930D327B18}" type="datetime1">
              <a:rPr lang="en-GB" smtClean="0"/>
              <a:pPr/>
              <a:t>05/01/2012</a:t>
            </a:fld>
            <a:endParaRPr lang="en-GB"/>
          </a:p>
        </p:txBody>
      </p:sp>
      <p:sp>
        <p:nvSpPr>
          <p:cNvPr id="4" name="フッター プレースホルダ 3"/>
          <p:cNvSpPr>
            <a:spLocks noGrp="1"/>
          </p:cNvSpPr>
          <p:nvPr>
            <p:ph type="ftr" sz="quarter" idx="11"/>
          </p:nvPr>
        </p:nvSpPr>
        <p:spPr/>
        <p:txBody>
          <a:bodyPr/>
          <a:lstStyle/>
          <a:p>
            <a:endParaRPr lang="en-GB"/>
          </a:p>
        </p:txBody>
      </p:sp>
      <p:sp>
        <p:nvSpPr>
          <p:cNvPr id="5" name="スライド番号プレースホルダ 4"/>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883D524-E036-4E9D-AF2D-439320094AAD}" type="datetime1">
              <a:rPr lang="en-GB" smtClean="0"/>
              <a:pPr/>
              <a:t>05/01/2012</a:t>
            </a:fld>
            <a:endParaRPr lang="en-GB"/>
          </a:p>
        </p:txBody>
      </p:sp>
      <p:sp>
        <p:nvSpPr>
          <p:cNvPr id="3" name="フッター プレースホルダ 2"/>
          <p:cNvSpPr>
            <a:spLocks noGrp="1"/>
          </p:cNvSpPr>
          <p:nvPr>
            <p:ph type="ftr" sz="quarter" idx="11"/>
          </p:nvPr>
        </p:nvSpPr>
        <p:spPr/>
        <p:txBody>
          <a:bodyPr/>
          <a:lstStyle/>
          <a:p>
            <a:endParaRPr lang="en-GB"/>
          </a:p>
        </p:txBody>
      </p:sp>
      <p:sp>
        <p:nvSpPr>
          <p:cNvPr id="4" name="スライド番号プレースホルダ 3"/>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66233499-B8EF-411E-B5C5-A8F2DD01F980}" type="datetime1">
              <a:rPr lang="en-GB" smtClean="0"/>
              <a:pPr/>
              <a:t>05/01/2012</a:t>
            </a:fld>
            <a:endParaRPr lang="en-GB"/>
          </a:p>
        </p:txBody>
      </p:sp>
      <p:sp>
        <p:nvSpPr>
          <p:cNvPr id="5" name="フッター プレースホルダ 4"/>
          <p:cNvSpPr>
            <a:spLocks noGrp="1"/>
          </p:cNvSpPr>
          <p:nvPr>
            <p:ph type="ftr" sz="quarter" idx="11"/>
          </p:nvPr>
        </p:nvSpPr>
        <p:spPr>
          <a:xfrm>
            <a:off x="2898648" y="6355080"/>
            <a:ext cx="3474720" cy="365760"/>
          </a:xfrm>
        </p:spPr>
        <p:txBody>
          <a:bodyPr/>
          <a:lstStyle/>
          <a:p>
            <a:endParaRPr lang="en-GB"/>
          </a:p>
        </p:txBody>
      </p:sp>
      <p:sp>
        <p:nvSpPr>
          <p:cNvPr id="6" name="スライド番号プレースホルダ 5"/>
          <p:cNvSpPr>
            <a:spLocks noGrp="1"/>
          </p:cNvSpPr>
          <p:nvPr>
            <p:ph type="sldNum" sz="quarter" idx="12"/>
          </p:nvPr>
        </p:nvSpPr>
        <p:spPr>
          <a:xfrm>
            <a:off x="1069848" y="6355080"/>
            <a:ext cx="1520952" cy="365760"/>
          </a:xfrm>
        </p:spPr>
        <p:txBody>
          <a:bodyPr/>
          <a:lstStyle/>
          <a:p>
            <a:fld id="{BC0E6806-D4A8-4D2F-9179-F7800893DC6B}" type="slidenum">
              <a:rPr lang="en-GB" smtClean="0"/>
              <a:pPr/>
              <a:t>‹#›</a:t>
            </a:fld>
            <a:endParaRPr lang="en-GB"/>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C6D79EC-8B2B-428D-9D7B-A08E5F7C8A41}" type="datetime1">
              <a:rPr lang="en-GB" smtClean="0"/>
              <a:pPr/>
              <a:t>05/01/2012</a:t>
            </a:fld>
            <a:endParaRPr lang="en-GB"/>
          </a:p>
        </p:txBody>
      </p:sp>
      <p:sp>
        <p:nvSpPr>
          <p:cNvPr id="6" name="フッター プレースホルダ 5"/>
          <p:cNvSpPr>
            <a:spLocks noGrp="1"/>
          </p:cNvSpPr>
          <p:nvPr>
            <p:ph type="ftr" sz="quarter" idx="11"/>
          </p:nvPr>
        </p:nvSpPr>
        <p:spPr/>
        <p:txBody>
          <a:bodyPr/>
          <a:lstStyle/>
          <a:p>
            <a:endParaRPr lang="en-GB"/>
          </a:p>
        </p:txBody>
      </p:sp>
      <p:sp>
        <p:nvSpPr>
          <p:cNvPr id="7" name="スライド番号プレースホルダ 6"/>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4F25379-C688-4649-BD39-4C687E8D7656}" type="datetime1">
              <a:rPr lang="en-GB" smtClean="0"/>
              <a:pPr/>
              <a:t>05/01/2012</a:t>
            </a:fld>
            <a:endParaRPr lang="en-GB"/>
          </a:p>
        </p:txBody>
      </p:sp>
      <p:sp>
        <p:nvSpPr>
          <p:cNvPr id="6" name="フッター プレースホルダ 5"/>
          <p:cNvSpPr>
            <a:spLocks noGrp="1"/>
          </p:cNvSpPr>
          <p:nvPr>
            <p:ph type="ftr" sz="quarter" idx="11"/>
          </p:nvPr>
        </p:nvSpPr>
        <p:spPr/>
        <p:txBody>
          <a:bodyPr/>
          <a:lstStyle/>
          <a:p>
            <a:endParaRPr lang="en-GB"/>
          </a:p>
        </p:txBody>
      </p:sp>
      <p:sp>
        <p:nvSpPr>
          <p:cNvPr id="7" name="スライド番号プレースホルダ 6"/>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DD59810-6BE0-4757-9626-1F683584719C}" type="datetime1">
              <a:rPr lang="en-GB" smtClean="0"/>
              <a:pPr/>
              <a:t>05/01/2012</a:t>
            </a:fld>
            <a:endParaRPr lang="en-GB"/>
          </a:p>
        </p:txBody>
      </p:sp>
      <p:sp>
        <p:nvSpPr>
          <p:cNvPr id="5" name="フッター プレースホルダ 4"/>
          <p:cNvSpPr>
            <a:spLocks noGrp="1"/>
          </p:cNvSpPr>
          <p:nvPr>
            <p:ph type="ftr" sz="quarter" idx="11"/>
          </p:nvPr>
        </p:nvSpPr>
        <p:spPr/>
        <p:txBody>
          <a:bodyPr/>
          <a:lstStyle/>
          <a:p>
            <a:endParaRPr lang="en-GB"/>
          </a:p>
        </p:txBody>
      </p:sp>
      <p:sp>
        <p:nvSpPr>
          <p:cNvPr id="6" name="スライド番号プレースホルダ 5"/>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C116B7A-C308-45DE-BB7D-EBB177C33912}" type="datetime1">
              <a:rPr lang="en-GB" smtClean="0"/>
              <a:pPr/>
              <a:t>05/01/2012</a:t>
            </a:fld>
            <a:endParaRPr lang="en-GB"/>
          </a:p>
        </p:txBody>
      </p:sp>
      <p:sp>
        <p:nvSpPr>
          <p:cNvPr id="5" name="フッター プレースホルダ 4"/>
          <p:cNvSpPr>
            <a:spLocks noGrp="1"/>
          </p:cNvSpPr>
          <p:nvPr>
            <p:ph type="ftr" sz="quarter" idx="11"/>
          </p:nvPr>
        </p:nvSpPr>
        <p:spPr/>
        <p:txBody>
          <a:bodyPr/>
          <a:lstStyle/>
          <a:p>
            <a:endParaRPr lang="en-GB"/>
          </a:p>
        </p:txBody>
      </p:sp>
      <p:sp>
        <p:nvSpPr>
          <p:cNvPr id="6" name="スライド番号プレースホルダ 5"/>
          <p:cNvSpPr>
            <a:spLocks noGrp="1"/>
          </p:cNvSpPr>
          <p:nvPr>
            <p:ph type="sldNum" sz="quarter" idx="12"/>
          </p:nvPr>
        </p:nvSpPr>
        <p:spPr/>
        <p:txBody>
          <a:bodyPr/>
          <a:lstStyle/>
          <a:p>
            <a:fld id="{BC0E6806-D4A8-4D2F-9179-F7800893DC6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14B0C0B8-540A-4E07-B7DA-5A110155D27E}" type="datetime1">
              <a:rPr lang="en-GB" smtClean="0"/>
              <a:pPr/>
              <a:t>05/01/2012</a:t>
            </a:fld>
            <a:endParaRPr lang="en-GB"/>
          </a:p>
        </p:txBody>
      </p:sp>
      <p:sp>
        <p:nvSpPr>
          <p:cNvPr id="6" name="フッター プレースホルダ 5"/>
          <p:cNvSpPr>
            <a:spLocks noGrp="1"/>
          </p:cNvSpPr>
          <p:nvPr>
            <p:ph type="ftr" sz="quarter" idx="11"/>
          </p:nvPr>
        </p:nvSpPr>
        <p:spPr/>
        <p:txBody>
          <a:bodyPr/>
          <a:lstStyle/>
          <a:p>
            <a:endParaRPr lang="en-GB"/>
          </a:p>
        </p:txBody>
      </p:sp>
      <p:sp>
        <p:nvSpPr>
          <p:cNvPr id="7" name="スライド番号プレースホルダ 6"/>
          <p:cNvSpPr>
            <a:spLocks noGrp="1"/>
          </p:cNvSpPr>
          <p:nvPr>
            <p:ph type="sldNum" sz="quarter" idx="12"/>
          </p:nvPr>
        </p:nvSpPr>
        <p:spPr/>
        <p:txBody>
          <a:bodyPr/>
          <a:lstStyle/>
          <a:p>
            <a:fld id="{BC0E6806-D4A8-4D2F-9179-F7800893DC6B}" type="slidenum">
              <a:rPr lang="en-GB" smtClean="0"/>
              <a:pPr/>
              <a:t>‹#›</a:t>
            </a:fld>
            <a:endParaRPr lang="en-GB"/>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A4EF399B-B563-438C-B8BF-EFF7D6607E68}" type="datetime1">
              <a:rPr lang="en-GB" smtClean="0"/>
              <a:pPr/>
              <a:t>05/01/2012</a:t>
            </a:fld>
            <a:endParaRPr lang="en-GB"/>
          </a:p>
        </p:txBody>
      </p:sp>
      <p:sp>
        <p:nvSpPr>
          <p:cNvPr id="8" name="フッター プレースホルダ 7"/>
          <p:cNvSpPr>
            <a:spLocks noGrp="1"/>
          </p:cNvSpPr>
          <p:nvPr>
            <p:ph type="ftr" sz="quarter" idx="11"/>
          </p:nvPr>
        </p:nvSpPr>
        <p:spPr/>
        <p:txBody>
          <a:bodyPr/>
          <a:lstStyle/>
          <a:p>
            <a:endParaRPr lang="en-GB"/>
          </a:p>
        </p:txBody>
      </p:sp>
      <p:sp>
        <p:nvSpPr>
          <p:cNvPr id="9" name="スライド番号プレースホルダ 8"/>
          <p:cNvSpPr>
            <a:spLocks noGrp="1"/>
          </p:cNvSpPr>
          <p:nvPr>
            <p:ph type="sldNum" sz="quarter" idx="12"/>
          </p:nvPr>
        </p:nvSpPr>
        <p:spPr/>
        <p:txBody>
          <a:bodyPr/>
          <a:lstStyle/>
          <a:p>
            <a:fld id="{BC0E6806-D4A8-4D2F-9179-F7800893DC6B}" type="slidenum">
              <a:rPr lang="en-GB" smtClean="0"/>
              <a:pPr/>
              <a:t>‹#›</a:t>
            </a:fld>
            <a:endParaRPr lang="en-GB"/>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620AAEF0-66CD-44E8-9B20-5B930D327B18}" type="datetime1">
              <a:rPr lang="en-GB" smtClean="0"/>
              <a:pPr/>
              <a:t>05/01/2012</a:t>
            </a:fld>
            <a:endParaRPr lang="en-GB"/>
          </a:p>
        </p:txBody>
      </p:sp>
      <p:sp>
        <p:nvSpPr>
          <p:cNvPr id="4" name="フッター プレースホルダ 3"/>
          <p:cNvSpPr>
            <a:spLocks noGrp="1"/>
          </p:cNvSpPr>
          <p:nvPr>
            <p:ph type="ftr" sz="quarter" idx="11"/>
          </p:nvPr>
        </p:nvSpPr>
        <p:spPr/>
        <p:txBody>
          <a:bodyPr/>
          <a:lstStyle/>
          <a:p>
            <a:endParaRPr lang="en-GB"/>
          </a:p>
        </p:txBody>
      </p:sp>
      <p:sp>
        <p:nvSpPr>
          <p:cNvPr id="5" name="スライド番号プレースホルダ 4"/>
          <p:cNvSpPr>
            <a:spLocks noGrp="1"/>
          </p:cNvSpPr>
          <p:nvPr>
            <p:ph type="sldNum" sz="quarter" idx="12"/>
          </p:nvPr>
        </p:nvSpPr>
        <p:spPr/>
        <p:txBody>
          <a:bodyPr/>
          <a:lstStyle/>
          <a:p>
            <a:fld id="{BC0E6806-D4A8-4D2F-9179-F7800893DC6B}" type="slidenum">
              <a:rPr lang="en-GB" smtClean="0"/>
              <a:pPr/>
              <a:t>‹#›</a:t>
            </a:fld>
            <a:endParaRPr lang="en-GB"/>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883D524-E036-4E9D-AF2D-439320094AAD}" type="datetime1">
              <a:rPr lang="en-GB" smtClean="0"/>
              <a:pPr/>
              <a:t>05/01/2012</a:t>
            </a:fld>
            <a:endParaRPr lang="en-GB"/>
          </a:p>
        </p:txBody>
      </p:sp>
      <p:sp>
        <p:nvSpPr>
          <p:cNvPr id="3" name="フッター プレースホルダ 2"/>
          <p:cNvSpPr>
            <a:spLocks noGrp="1"/>
          </p:cNvSpPr>
          <p:nvPr>
            <p:ph type="ftr" sz="quarter" idx="11"/>
          </p:nvPr>
        </p:nvSpPr>
        <p:spPr/>
        <p:txBody>
          <a:bodyPr/>
          <a:lstStyle/>
          <a:p>
            <a:endParaRPr lang="en-GB"/>
          </a:p>
        </p:txBody>
      </p:sp>
      <p:sp>
        <p:nvSpPr>
          <p:cNvPr id="4" name="スライド番号プレースホルダ 3"/>
          <p:cNvSpPr>
            <a:spLocks noGrp="1"/>
          </p:cNvSpPr>
          <p:nvPr>
            <p:ph type="sldNum" sz="quarter" idx="12"/>
          </p:nvPr>
        </p:nvSpPr>
        <p:spPr/>
        <p:txBody>
          <a:bodyPr/>
          <a:lstStyle/>
          <a:p>
            <a:fld id="{BC0E6806-D4A8-4D2F-9179-F7800893DC6B}" type="slidenum">
              <a:rPr lang="en-GB" smtClean="0"/>
              <a:pPr/>
              <a:t>‹#›</a:t>
            </a:fld>
            <a:endParaRPr lang="en-GB"/>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BC6D79EC-8B2B-428D-9D7B-A08E5F7C8A41}" type="datetime1">
              <a:rPr lang="en-GB" smtClean="0"/>
              <a:pPr/>
              <a:t>05/01/2012</a:t>
            </a:fld>
            <a:endParaRPr lang="en-GB"/>
          </a:p>
        </p:txBody>
      </p:sp>
      <p:sp>
        <p:nvSpPr>
          <p:cNvPr id="6" name="フッター プレースホルダ 5"/>
          <p:cNvSpPr>
            <a:spLocks noGrp="1"/>
          </p:cNvSpPr>
          <p:nvPr>
            <p:ph type="ftr" sz="quarter" idx="11"/>
          </p:nvPr>
        </p:nvSpPr>
        <p:spPr/>
        <p:txBody>
          <a:bodyPr/>
          <a:lstStyle/>
          <a:p>
            <a:endParaRPr lang="en-GB"/>
          </a:p>
        </p:txBody>
      </p:sp>
      <p:sp>
        <p:nvSpPr>
          <p:cNvPr id="7" name="スライド番号プレースホルダ 6"/>
          <p:cNvSpPr>
            <a:spLocks noGrp="1"/>
          </p:cNvSpPr>
          <p:nvPr>
            <p:ph type="sldNum" sz="quarter" idx="12"/>
          </p:nvPr>
        </p:nvSpPr>
        <p:spPr/>
        <p:txBody>
          <a:bodyPr/>
          <a:lstStyle/>
          <a:p>
            <a:fld id="{BC0E6806-D4A8-4D2F-9179-F7800893DC6B}" type="slidenum">
              <a:rPr lang="en-GB" smtClean="0"/>
              <a:pPr/>
              <a:t>‹#›</a:t>
            </a:fld>
            <a:endParaRPr lang="en-GB"/>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04F25379-C688-4649-BD39-4C687E8D7656}" type="datetime1">
              <a:rPr lang="en-GB" smtClean="0"/>
              <a:pPr/>
              <a:t>05/01/2012</a:t>
            </a:fld>
            <a:endParaRPr lang="en-GB"/>
          </a:p>
        </p:txBody>
      </p:sp>
      <p:sp>
        <p:nvSpPr>
          <p:cNvPr id="6" name="フッター プレースホルダ 5"/>
          <p:cNvSpPr>
            <a:spLocks noGrp="1"/>
          </p:cNvSpPr>
          <p:nvPr>
            <p:ph type="ftr" sz="quarter" idx="11"/>
          </p:nvPr>
        </p:nvSpPr>
        <p:spPr/>
        <p:txBody>
          <a:bodyPr/>
          <a:lstStyle/>
          <a:p>
            <a:endParaRPr lang="en-GB"/>
          </a:p>
        </p:txBody>
      </p:sp>
      <p:sp>
        <p:nvSpPr>
          <p:cNvPr id="7" name="スライド番号プレースホルダ 6"/>
          <p:cNvSpPr>
            <a:spLocks noGrp="1"/>
          </p:cNvSpPr>
          <p:nvPr>
            <p:ph type="sldNum" sz="quarter" idx="12"/>
          </p:nvPr>
        </p:nvSpPr>
        <p:spPr/>
        <p:txBody>
          <a:bodyPr/>
          <a:lstStyle/>
          <a:p>
            <a:fld id="{BC0E6806-D4A8-4D2F-9179-F7800893DC6B}" type="slidenum">
              <a:rPr lang="en-GB" smtClean="0"/>
              <a:pPr/>
              <a:t>‹#›</a:t>
            </a:fld>
            <a:endParaRPr lang="en-GB"/>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CF0C6F9-E2F1-4C78-B27E-B4787D91B799}" type="datetime1">
              <a:rPr lang="en-GB" smtClean="0"/>
              <a:pPr/>
              <a:t>05/01/2012</a:t>
            </a:fld>
            <a:endParaRPr lang="en-GB"/>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C0E6806-D4A8-4D2F-9179-F7800893DC6B}" type="slidenum">
              <a:rPr lang="en-GB" smtClean="0"/>
              <a:pPr/>
              <a:t>‹#›</a:t>
            </a:fld>
            <a:endParaRPr lang="en-GB"/>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角丸四角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タイトル プレースホル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CF0C6F9-E2F1-4C78-B27E-B4787D91B799}" type="datetime1">
              <a:rPr lang="en-GB" smtClean="0"/>
              <a:pPr/>
              <a:t>05/01/2012</a:t>
            </a:fld>
            <a:endParaRPr lang="en-GB"/>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スライド番号プレースホル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C0E6806-D4A8-4D2F-9179-F7800893DC6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F0C6F9-E2F1-4C78-B27E-B4787D91B799}" type="datetime1">
              <a:rPr lang="en-GB" smtClean="0"/>
              <a:pPr/>
              <a:t>05/01/2012</a:t>
            </a:fld>
            <a:endParaRPr lang="en-GB"/>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E6806-D4A8-4D2F-9179-F7800893DC6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4.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package" Target="../embeddings/Microsoft_Excel_______1.xlsx"/><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295400" y="4077072"/>
            <a:ext cx="6228928" cy="1872208"/>
          </a:xfrm>
        </p:spPr>
        <p:txBody>
          <a:bodyPr>
            <a:normAutofit/>
          </a:bodyPr>
          <a:lstStyle/>
          <a:p>
            <a:r>
              <a:rPr lang="ja-JP" altLang="en-US" dirty="0" smtClean="0">
                <a:solidFill>
                  <a:schemeClr val="accent1">
                    <a:lumMod val="50000"/>
                  </a:schemeClr>
                </a:solidFill>
              </a:rPr>
              <a:t>　</a:t>
            </a:r>
            <a:r>
              <a:rPr lang="en-US" altLang="ja-JP" dirty="0" smtClean="0">
                <a:solidFill>
                  <a:schemeClr val="accent1">
                    <a:lumMod val="50000"/>
                  </a:schemeClr>
                </a:solidFill>
              </a:rPr>
              <a:t>(MIS Japan Team)</a:t>
            </a:r>
          </a:p>
          <a:p>
            <a:r>
              <a:rPr lang="en-US" altLang="ja-JP" b="1" dirty="0" err="1" smtClean="0">
                <a:solidFill>
                  <a:schemeClr val="accent1">
                    <a:lumMod val="50000"/>
                  </a:schemeClr>
                </a:solidFill>
              </a:rPr>
              <a:t>M.Iwata</a:t>
            </a:r>
            <a:r>
              <a:rPr lang="en-US" altLang="ja-JP" b="1" dirty="0" smtClean="0">
                <a:solidFill>
                  <a:schemeClr val="accent1">
                    <a:lumMod val="50000"/>
                  </a:schemeClr>
                </a:solidFill>
              </a:rPr>
              <a:t>, A. Abe, </a:t>
            </a:r>
            <a:r>
              <a:rPr lang="en-US" altLang="ja-JP" b="1" dirty="0" err="1" smtClean="0">
                <a:solidFill>
                  <a:schemeClr val="accent1">
                    <a:lumMod val="50000"/>
                  </a:schemeClr>
                </a:solidFill>
              </a:rPr>
              <a:t>R.Iwanaga</a:t>
            </a:r>
            <a:r>
              <a:rPr lang="en-US" altLang="ja-JP" b="1" dirty="0" smtClean="0">
                <a:solidFill>
                  <a:schemeClr val="accent1">
                    <a:lumMod val="50000"/>
                  </a:schemeClr>
                </a:solidFill>
              </a:rPr>
              <a:t>,</a:t>
            </a:r>
          </a:p>
          <a:p>
            <a:r>
              <a:rPr lang="en-US" altLang="zh-TW" b="1" dirty="0" err="1" smtClean="0">
                <a:solidFill>
                  <a:schemeClr val="accent1">
                    <a:lumMod val="50000"/>
                  </a:schemeClr>
                </a:solidFill>
              </a:rPr>
              <a:t>Y.Uzuki</a:t>
            </a:r>
            <a:r>
              <a:rPr lang="en-US" altLang="zh-TW" b="1" dirty="0" smtClean="0">
                <a:solidFill>
                  <a:schemeClr val="accent1">
                    <a:lumMod val="50000"/>
                  </a:schemeClr>
                </a:solidFill>
              </a:rPr>
              <a:t>, </a:t>
            </a:r>
            <a:r>
              <a:rPr lang="en-US" altLang="zh-TW" b="1" dirty="0" err="1" smtClean="0">
                <a:solidFill>
                  <a:schemeClr val="accent1">
                    <a:lumMod val="50000"/>
                  </a:schemeClr>
                </a:solidFill>
              </a:rPr>
              <a:t>J.Shigekawa</a:t>
            </a:r>
            <a:r>
              <a:rPr lang="en-US" altLang="zh-TW" b="1" dirty="0" smtClean="0">
                <a:solidFill>
                  <a:schemeClr val="accent1">
                    <a:lumMod val="50000"/>
                  </a:schemeClr>
                </a:solidFill>
              </a:rPr>
              <a:t>, </a:t>
            </a:r>
            <a:r>
              <a:rPr lang="en-US" altLang="zh-TW" b="1" dirty="0" err="1" smtClean="0">
                <a:solidFill>
                  <a:schemeClr val="accent1">
                    <a:lumMod val="50000"/>
                  </a:schemeClr>
                </a:solidFill>
              </a:rPr>
              <a:t>A.Yamada</a:t>
            </a:r>
            <a:endParaRPr lang="en-GB" altLang="en-US" sz="2000" dirty="0">
              <a:solidFill>
                <a:schemeClr val="tx1"/>
              </a:solidFill>
            </a:endParaRPr>
          </a:p>
        </p:txBody>
      </p:sp>
      <p:sp>
        <p:nvSpPr>
          <p:cNvPr id="2" name="タイトル 1"/>
          <p:cNvSpPr>
            <a:spLocks noGrp="1"/>
          </p:cNvSpPr>
          <p:nvPr>
            <p:ph type="ctrTitle"/>
          </p:nvPr>
        </p:nvSpPr>
        <p:spPr>
          <a:xfrm>
            <a:off x="518864" y="1505930"/>
            <a:ext cx="8229600" cy="1470025"/>
          </a:xfrm>
        </p:spPr>
        <p:txBody>
          <a:bodyPr>
            <a:noAutofit/>
          </a:bodyPr>
          <a:lstStyle/>
          <a:p>
            <a:pPr lvl="1"/>
            <a:r>
              <a:rPr lang="en-US" sz="4000" dirty="0" smtClean="0"/>
              <a:t>Applying MIS (Minimum Income Standard) in Japan</a:t>
            </a:r>
            <a:endParaRPr lang="en-GB" sz="4000" dirty="0"/>
          </a:p>
        </p:txBody>
      </p:sp>
      <p:sp>
        <p:nvSpPr>
          <p:cNvPr id="4" name="テキスト ボックス 3"/>
          <p:cNvSpPr txBox="1"/>
          <p:nvPr/>
        </p:nvSpPr>
        <p:spPr>
          <a:xfrm>
            <a:off x="467544" y="332657"/>
            <a:ext cx="7416824" cy="830997"/>
          </a:xfrm>
          <a:prstGeom prst="rect">
            <a:avLst/>
          </a:prstGeom>
          <a:noFill/>
        </p:spPr>
        <p:txBody>
          <a:bodyPr wrap="square" rtlCol="0">
            <a:spAutoFit/>
          </a:bodyPr>
          <a:lstStyle/>
          <a:p>
            <a:r>
              <a:rPr lang="en-US" altLang="ja-JP" sz="2400" dirty="0" smtClean="0">
                <a:solidFill>
                  <a:schemeClr val="accent1">
                    <a:lumMod val="50000"/>
                  </a:schemeClr>
                </a:solidFill>
              </a:rPr>
              <a:t>UK-Japan State of the Art Measurement of Poverty Seminar (Jan.6,2012) IPSS, Tokyo</a:t>
            </a:r>
            <a:endParaRPr lang="ja-JP" altLang="en-US" sz="2400"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1414"/>
            <a:ext cx="9001156" cy="868346"/>
          </a:xfrm>
        </p:spPr>
        <p:txBody>
          <a:bodyPr>
            <a:noAutofit/>
          </a:bodyPr>
          <a:lstStyle/>
          <a:p>
            <a:r>
              <a:rPr kumimoji="1" lang="en-US" altLang="ja-JP" sz="3600" dirty="0" smtClean="0"/>
              <a:t>Case: Young person living alone</a:t>
            </a:r>
            <a:endParaRPr kumimoji="1" lang="ja-JP" altLang="en-US" sz="3600" dirty="0"/>
          </a:p>
        </p:txBody>
      </p:sp>
      <p:sp>
        <p:nvSpPr>
          <p:cNvPr id="3" name="正方形/長方形 2"/>
          <p:cNvSpPr/>
          <p:nvPr/>
        </p:nvSpPr>
        <p:spPr>
          <a:xfrm>
            <a:off x="214282" y="1214422"/>
            <a:ext cx="8786842" cy="1077218"/>
          </a:xfrm>
          <a:prstGeom prst="rect">
            <a:avLst/>
          </a:prstGeom>
        </p:spPr>
        <p:txBody>
          <a:bodyPr wrap="square">
            <a:spAutoFit/>
          </a:bodyPr>
          <a:lstStyle/>
          <a:p>
            <a:r>
              <a:rPr lang="en-US" altLang="ja-JP" sz="3200" dirty="0" smtClean="0"/>
              <a:t>Healthy 32 year old man and woman living alone in </a:t>
            </a:r>
            <a:r>
              <a:rPr lang="en-US" altLang="ja-JP" sz="3200" dirty="0" err="1" smtClean="0"/>
              <a:t>Mitaka</a:t>
            </a:r>
            <a:r>
              <a:rPr lang="en-US" altLang="ja-JP" sz="3200" dirty="0" smtClean="0"/>
              <a:t> City.  Working status was not provided.</a:t>
            </a:r>
          </a:p>
        </p:txBody>
      </p:sp>
      <p:sp>
        <p:nvSpPr>
          <p:cNvPr id="5" name="下矢印 4"/>
          <p:cNvSpPr/>
          <p:nvPr/>
        </p:nvSpPr>
        <p:spPr>
          <a:xfrm>
            <a:off x="2500298" y="2428868"/>
            <a:ext cx="3357586" cy="2928958"/>
          </a:xfrm>
          <a:prstGeom prst="downArrow">
            <a:avLst>
              <a:gd name="adj1" fmla="val 50000"/>
              <a:gd name="adj2" fmla="val 31103"/>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563888" y="2924944"/>
            <a:ext cx="1335092"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altLang="ja-JP" sz="2800" dirty="0" smtClean="0"/>
              <a:t>MIS</a:t>
            </a:r>
            <a:endParaRPr lang="ja-JP" altLang="en-US" sz="2800" dirty="0"/>
          </a:p>
        </p:txBody>
      </p:sp>
      <p:sp>
        <p:nvSpPr>
          <p:cNvPr id="6" name="正方形/長方形 5"/>
          <p:cNvSpPr/>
          <p:nvPr/>
        </p:nvSpPr>
        <p:spPr>
          <a:xfrm>
            <a:off x="611560" y="5373216"/>
            <a:ext cx="7825604" cy="1077218"/>
          </a:xfrm>
          <a:prstGeom prst="rect">
            <a:avLst/>
          </a:prstGeom>
        </p:spPr>
        <p:txBody>
          <a:bodyPr wrap="none">
            <a:spAutoFit/>
          </a:bodyPr>
          <a:lstStyle/>
          <a:p>
            <a:r>
              <a:rPr lang="en-US" altLang="ja-JP" sz="3200" dirty="0" smtClean="0"/>
              <a:t>Single-Household 32 yr old man</a:t>
            </a:r>
            <a:r>
              <a:rPr lang="ja-JP" altLang="en-US" sz="3200" dirty="0" smtClean="0"/>
              <a:t>　</a:t>
            </a:r>
            <a:r>
              <a:rPr lang="en-US" altLang="ja-JP" sz="3200" dirty="0" smtClean="0"/>
              <a:t>\</a:t>
            </a:r>
            <a:r>
              <a:rPr lang="en-US" sz="3200" dirty="0" smtClean="0"/>
              <a:t>193,810</a:t>
            </a:r>
            <a:endParaRPr lang="en-US" altLang="ja-JP" sz="3200" dirty="0" smtClean="0"/>
          </a:p>
          <a:p>
            <a:r>
              <a:rPr lang="en-US" altLang="ja-JP" sz="3200" dirty="0" smtClean="0"/>
              <a:t>Single-Household 32 yr old woman</a:t>
            </a:r>
            <a:r>
              <a:rPr lang="ja-JP" altLang="en-US" sz="3200" dirty="0" smtClean="0"/>
              <a:t>　</a:t>
            </a:r>
            <a:r>
              <a:rPr lang="en-US" altLang="ja-JP" sz="3200" dirty="0" smtClean="0"/>
              <a:t>\</a:t>
            </a:r>
            <a:r>
              <a:rPr lang="en-US" sz="3200" dirty="0" smtClean="0"/>
              <a:t>183,235</a:t>
            </a:r>
            <a:endParaRPr lang="ja-JP" altLang="en-US" sz="3200" dirty="0"/>
          </a:p>
        </p:txBody>
      </p:sp>
      <p:sp>
        <p:nvSpPr>
          <p:cNvPr id="7" name="正方形/長方形 6"/>
          <p:cNvSpPr/>
          <p:nvPr/>
        </p:nvSpPr>
        <p:spPr>
          <a:xfrm>
            <a:off x="7236296" y="4725144"/>
            <a:ext cx="1608646" cy="646331"/>
          </a:xfrm>
          <a:prstGeom prst="rect">
            <a:avLst/>
          </a:prstGeom>
        </p:spPr>
        <p:txBody>
          <a:bodyPr wrap="none">
            <a:spAutoFit/>
          </a:bodyPr>
          <a:lstStyle/>
          <a:p>
            <a:r>
              <a:rPr lang="en-US" altLang="ja-JP" sz="3600" dirty="0" smtClean="0"/>
              <a:t>/month</a:t>
            </a:r>
            <a:endParaRPr lang="ja-JP" alt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p:cNvPicPr>
            <a:picLocks noChangeAspect="1" noChangeArrowheads="1"/>
          </p:cNvPicPr>
          <p:nvPr/>
        </p:nvPicPr>
        <p:blipFill>
          <a:blip r:embed="rId3" cstate="print"/>
          <a:srcRect/>
          <a:stretch>
            <a:fillRect/>
          </a:stretch>
        </p:blipFill>
        <p:spPr bwMode="auto">
          <a:xfrm>
            <a:off x="467544" y="620688"/>
            <a:ext cx="7416824" cy="4499232"/>
          </a:xfrm>
          <a:prstGeom prst="rect">
            <a:avLst/>
          </a:prstGeom>
          <a:noFill/>
          <a:ln w="9525">
            <a:noFill/>
            <a:miter lim="800000"/>
            <a:headEnd/>
            <a:tailEnd/>
          </a:ln>
          <a:effectLst/>
        </p:spPr>
      </p:pic>
      <p:sp>
        <p:nvSpPr>
          <p:cNvPr id="2" name="タイトル 1"/>
          <p:cNvSpPr>
            <a:spLocks noGrp="1"/>
          </p:cNvSpPr>
          <p:nvPr>
            <p:ph type="title"/>
          </p:nvPr>
        </p:nvSpPr>
        <p:spPr>
          <a:xfrm>
            <a:off x="395536" y="-27384"/>
            <a:ext cx="8472518" cy="785818"/>
          </a:xfrm>
        </p:spPr>
        <p:txBody>
          <a:bodyPr>
            <a:noAutofit/>
          </a:bodyPr>
          <a:lstStyle/>
          <a:p>
            <a:r>
              <a:rPr lang="en-US" altLang="ja-JP" sz="3200" dirty="0" smtClean="0"/>
              <a:t>MIS Costs by Category (Young single-person)</a:t>
            </a:r>
            <a:endParaRPr kumimoji="1" lang="ja-JP" altLang="en-US" sz="3200" dirty="0"/>
          </a:p>
        </p:txBody>
      </p:sp>
      <p:sp>
        <p:nvSpPr>
          <p:cNvPr id="15" name="テキスト ボックス 14"/>
          <p:cNvSpPr txBox="1"/>
          <p:nvPr/>
        </p:nvSpPr>
        <p:spPr>
          <a:xfrm>
            <a:off x="2843808" y="2708920"/>
            <a:ext cx="540533" cy="307777"/>
          </a:xfrm>
          <a:prstGeom prst="rect">
            <a:avLst/>
          </a:prstGeom>
          <a:noFill/>
        </p:spPr>
        <p:txBody>
          <a:bodyPr wrap="none" rtlCol="0">
            <a:spAutoFit/>
          </a:bodyPr>
          <a:lstStyle/>
          <a:p>
            <a:r>
              <a:rPr kumimoji="1" lang="en-US" altLang="ja-JP" sz="1400" dirty="0" smtClean="0"/>
              <a:t>7.8%</a:t>
            </a:r>
            <a:endParaRPr kumimoji="1" lang="ja-JP" altLang="en-US" sz="1400" dirty="0"/>
          </a:p>
        </p:txBody>
      </p:sp>
      <p:sp>
        <p:nvSpPr>
          <p:cNvPr id="22" name="テキスト ボックス 21"/>
          <p:cNvSpPr txBox="1"/>
          <p:nvPr/>
        </p:nvSpPr>
        <p:spPr>
          <a:xfrm>
            <a:off x="142844" y="5473005"/>
            <a:ext cx="9001156" cy="830997"/>
          </a:xfrm>
          <a:prstGeom prst="rect">
            <a:avLst/>
          </a:prstGeom>
          <a:noFill/>
        </p:spPr>
        <p:txBody>
          <a:bodyPr wrap="square" rtlCol="0">
            <a:spAutoFit/>
          </a:bodyPr>
          <a:lstStyle/>
          <a:p>
            <a:r>
              <a:rPr kumimoji="1" lang="en-US" altLang="ja-JP" sz="2400" dirty="0" smtClean="0"/>
              <a:t>M</a:t>
            </a:r>
            <a:r>
              <a:rPr kumimoji="1" lang="ja-JP" altLang="en-US" sz="2400" dirty="0" smtClean="0"/>
              <a:t>： </a:t>
            </a:r>
            <a:r>
              <a:rPr kumimoji="1" lang="en-US" altLang="ja-JP" sz="2400" dirty="0" smtClean="0"/>
              <a:t>Food, Recreation and Social expenses are higher than Women</a:t>
            </a:r>
            <a:r>
              <a:rPr kumimoji="1" lang="ja-JP" altLang="en-US" sz="2400" dirty="0" smtClean="0"/>
              <a:t>　 </a:t>
            </a:r>
            <a:endParaRPr kumimoji="1" lang="en-US" altLang="ja-JP" sz="2400" dirty="0" smtClean="0"/>
          </a:p>
          <a:p>
            <a:r>
              <a:rPr kumimoji="1" lang="en-US" altLang="ja-JP" sz="2400" dirty="0" smtClean="0"/>
              <a:t>F</a:t>
            </a:r>
            <a:r>
              <a:rPr kumimoji="1" lang="ja-JP" altLang="en-US" sz="2400" dirty="0" smtClean="0"/>
              <a:t>： </a:t>
            </a:r>
            <a:r>
              <a:rPr kumimoji="1" lang="en-US" altLang="ja-JP" sz="2400" dirty="0" smtClean="0"/>
              <a:t>Clothing, Other expenses are higher than Man</a:t>
            </a:r>
            <a:endParaRPr kumimoji="1" lang="ja-JP" altLang="en-US" sz="2400" dirty="0"/>
          </a:p>
        </p:txBody>
      </p:sp>
      <p:sp>
        <p:nvSpPr>
          <p:cNvPr id="13" name="右中かっこ 12"/>
          <p:cNvSpPr/>
          <p:nvPr/>
        </p:nvSpPr>
        <p:spPr>
          <a:xfrm rot="5400000">
            <a:off x="1980567" y="1051881"/>
            <a:ext cx="214314" cy="136815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2123728" y="1700808"/>
            <a:ext cx="758541" cy="369332"/>
          </a:xfrm>
          <a:prstGeom prst="rect">
            <a:avLst/>
          </a:prstGeom>
          <a:noFill/>
        </p:spPr>
        <p:txBody>
          <a:bodyPr wrap="none" rtlCol="0">
            <a:spAutoFit/>
          </a:bodyPr>
          <a:lstStyle/>
          <a:p>
            <a:r>
              <a:rPr kumimoji="1" lang="en-US" altLang="ja-JP" dirty="0" smtClean="0"/>
              <a:t>23.9%</a:t>
            </a:r>
            <a:endParaRPr kumimoji="1" lang="ja-JP" altLang="en-US" dirty="0"/>
          </a:p>
        </p:txBody>
      </p:sp>
      <p:sp>
        <p:nvSpPr>
          <p:cNvPr id="8" name="テキスト ボックス 7"/>
          <p:cNvSpPr txBox="1"/>
          <p:nvPr/>
        </p:nvSpPr>
        <p:spPr>
          <a:xfrm>
            <a:off x="1979712" y="3140968"/>
            <a:ext cx="758541" cy="369332"/>
          </a:xfrm>
          <a:prstGeom prst="rect">
            <a:avLst/>
          </a:prstGeom>
          <a:noFill/>
        </p:spPr>
        <p:txBody>
          <a:bodyPr wrap="none" rtlCol="0">
            <a:spAutoFit/>
          </a:bodyPr>
          <a:lstStyle/>
          <a:p>
            <a:r>
              <a:rPr kumimoji="1" lang="en-US" altLang="ja-JP" dirty="0" smtClean="0"/>
              <a:t>20.8%</a:t>
            </a:r>
            <a:endParaRPr kumimoji="1" lang="ja-JP" altLang="en-US" dirty="0"/>
          </a:p>
        </p:txBody>
      </p:sp>
      <p:sp>
        <p:nvSpPr>
          <p:cNvPr id="7" name="右中かっこ 6"/>
          <p:cNvSpPr/>
          <p:nvPr/>
        </p:nvSpPr>
        <p:spPr>
          <a:xfrm rot="5400000">
            <a:off x="1764828" y="2563764"/>
            <a:ext cx="357760" cy="10801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1" name="テキスト ボックス 10"/>
          <p:cNvSpPr txBox="1"/>
          <p:nvPr/>
        </p:nvSpPr>
        <p:spPr>
          <a:xfrm>
            <a:off x="5868144" y="1052736"/>
            <a:ext cx="821059" cy="400110"/>
          </a:xfrm>
          <a:prstGeom prst="rect">
            <a:avLst/>
          </a:prstGeom>
          <a:noFill/>
        </p:spPr>
        <p:txBody>
          <a:bodyPr wrap="none" rtlCol="0">
            <a:spAutoFit/>
          </a:bodyPr>
          <a:lstStyle/>
          <a:p>
            <a:r>
              <a:rPr kumimoji="1" lang="en-US" altLang="ja-JP" sz="2000" dirty="0" smtClean="0"/>
              <a:t>39.1%</a:t>
            </a:r>
            <a:endParaRPr kumimoji="1" lang="ja-JP" altLang="en-US" sz="2000" dirty="0"/>
          </a:p>
        </p:txBody>
      </p:sp>
      <p:sp>
        <p:nvSpPr>
          <p:cNvPr id="23" name="テキスト ボックス 22"/>
          <p:cNvSpPr txBox="1"/>
          <p:nvPr/>
        </p:nvSpPr>
        <p:spPr>
          <a:xfrm>
            <a:off x="3635896" y="2276872"/>
            <a:ext cx="490840" cy="276999"/>
          </a:xfrm>
          <a:prstGeom prst="rect">
            <a:avLst/>
          </a:prstGeom>
          <a:noFill/>
        </p:spPr>
        <p:txBody>
          <a:bodyPr wrap="none" rtlCol="0">
            <a:spAutoFit/>
          </a:bodyPr>
          <a:lstStyle/>
          <a:p>
            <a:r>
              <a:rPr kumimoji="1" lang="en-US" altLang="ja-JP" sz="1200" dirty="0" smtClean="0"/>
              <a:t>7.1%</a:t>
            </a:r>
            <a:endParaRPr kumimoji="1" lang="ja-JP" altLang="en-US" sz="1200" dirty="0"/>
          </a:p>
        </p:txBody>
      </p:sp>
      <p:sp>
        <p:nvSpPr>
          <p:cNvPr id="25" name="テキスト ボックス 24"/>
          <p:cNvSpPr txBox="1"/>
          <p:nvPr/>
        </p:nvSpPr>
        <p:spPr>
          <a:xfrm>
            <a:off x="5652120" y="2204864"/>
            <a:ext cx="821059" cy="400110"/>
          </a:xfrm>
          <a:prstGeom prst="rect">
            <a:avLst/>
          </a:prstGeom>
          <a:noFill/>
        </p:spPr>
        <p:txBody>
          <a:bodyPr wrap="none" rtlCol="0">
            <a:spAutoFit/>
          </a:bodyPr>
          <a:lstStyle/>
          <a:p>
            <a:r>
              <a:rPr kumimoji="1" lang="en-US" altLang="ja-JP" sz="2000" dirty="0" smtClean="0"/>
              <a:t>40.4%</a:t>
            </a:r>
            <a:endParaRPr kumimoji="1" lang="ja-JP" altLang="en-US" sz="2000" dirty="0"/>
          </a:p>
        </p:txBody>
      </p:sp>
      <p:sp>
        <p:nvSpPr>
          <p:cNvPr id="27" name="テキスト ボックス 26"/>
          <p:cNvSpPr txBox="1"/>
          <p:nvPr/>
        </p:nvSpPr>
        <p:spPr>
          <a:xfrm>
            <a:off x="163208" y="5000636"/>
            <a:ext cx="4176080" cy="461665"/>
          </a:xfrm>
          <a:prstGeom prst="rect">
            <a:avLst/>
          </a:prstGeom>
          <a:noFill/>
        </p:spPr>
        <p:txBody>
          <a:bodyPr wrap="none" rtlCol="0">
            <a:spAutoFit/>
          </a:bodyPr>
          <a:lstStyle/>
          <a:p>
            <a:r>
              <a:rPr lang="en-US" altLang="ja-JP" sz="2400" dirty="0" smtClean="0"/>
              <a:t>M&amp;F</a:t>
            </a:r>
            <a:r>
              <a:rPr lang="ja-JP" altLang="en-US" sz="2400" dirty="0" smtClean="0"/>
              <a:t>： </a:t>
            </a:r>
            <a:r>
              <a:rPr lang="en-US" altLang="ja-JP" sz="2400" dirty="0" smtClean="0"/>
              <a:t>Rent + Food exceeds 60%</a:t>
            </a:r>
            <a:endParaRPr kumimoji="1" lang="ja-JP" altLang="en-US" sz="2400" dirty="0"/>
          </a:p>
        </p:txBody>
      </p:sp>
      <p:sp>
        <p:nvSpPr>
          <p:cNvPr id="31" name="テキスト ボックス 30"/>
          <p:cNvSpPr txBox="1"/>
          <p:nvPr/>
        </p:nvSpPr>
        <p:spPr>
          <a:xfrm>
            <a:off x="3059832" y="1628800"/>
            <a:ext cx="540533" cy="307777"/>
          </a:xfrm>
          <a:prstGeom prst="rect">
            <a:avLst/>
          </a:prstGeom>
          <a:noFill/>
        </p:spPr>
        <p:txBody>
          <a:bodyPr wrap="none" rtlCol="0">
            <a:spAutoFit/>
          </a:bodyPr>
          <a:lstStyle/>
          <a:p>
            <a:r>
              <a:rPr kumimoji="1" lang="en-US" altLang="ja-JP" sz="1400" dirty="0" smtClean="0"/>
              <a:t>3.7%</a:t>
            </a:r>
            <a:endParaRPr kumimoji="1" lang="ja-JP" altLang="en-US" sz="1400" dirty="0"/>
          </a:p>
        </p:txBody>
      </p:sp>
      <p:sp>
        <p:nvSpPr>
          <p:cNvPr id="28" name="テキスト ボックス 27"/>
          <p:cNvSpPr txBox="1"/>
          <p:nvPr/>
        </p:nvSpPr>
        <p:spPr>
          <a:xfrm>
            <a:off x="3635896" y="1124744"/>
            <a:ext cx="631904" cy="307777"/>
          </a:xfrm>
          <a:prstGeom prst="rect">
            <a:avLst/>
          </a:prstGeom>
          <a:noFill/>
        </p:spPr>
        <p:txBody>
          <a:bodyPr wrap="none" rtlCol="0">
            <a:spAutoFit/>
          </a:bodyPr>
          <a:lstStyle/>
          <a:p>
            <a:r>
              <a:rPr kumimoji="1" lang="en-US" altLang="ja-JP" sz="1400" dirty="0" smtClean="0"/>
              <a:t>11.7%</a:t>
            </a:r>
            <a:endParaRPr kumimoji="1" lang="ja-JP" altLang="en-US" sz="1400" dirty="0"/>
          </a:p>
        </p:txBody>
      </p:sp>
      <p:sp>
        <p:nvSpPr>
          <p:cNvPr id="32" name="テキスト ボックス 31"/>
          <p:cNvSpPr txBox="1"/>
          <p:nvPr/>
        </p:nvSpPr>
        <p:spPr>
          <a:xfrm>
            <a:off x="4211960" y="1052736"/>
            <a:ext cx="490840" cy="276999"/>
          </a:xfrm>
          <a:prstGeom prst="rect">
            <a:avLst/>
          </a:prstGeom>
          <a:noFill/>
        </p:spPr>
        <p:txBody>
          <a:bodyPr wrap="none" rtlCol="0">
            <a:spAutoFit/>
          </a:bodyPr>
          <a:lstStyle/>
          <a:p>
            <a:r>
              <a:rPr kumimoji="1" lang="en-US" altLang="ja-JP" sz="1200" dirty="0" smtClean="0"/>
              <a:t>8.3%</a:t>
            </a:r>
            <a:endParaRPr kumimoji="1" lang="ja-JP" altLang="en-US" sz="1200" dirty="0"/>
          </a:p>
        </p:txBody>
      </p:sp>
      <p:sp>
        <p:nvSpPr>
          <p:cNvPr id="33" name="テキスト ボックス 32"/>
          <p:cNvSpPr txBox="1"/>
          <p:nvPr/>
        </p:nvSpPr>
        <p:spPr>
          <a:xfrm>
            <a:off x="3995936" y="2348880"/>
            <a:ext cx="490840" cy="276999"/>
          </a:xfrm>
          <a:prstGeom prst="rect">
            <a:avLst/>
          </a:prstGeom>
          <a:noFill/>
        </p:spPr>
        <p:txBody>
          <a:bodyPr wrap="none" rtlCol="0">
            <a:spAutoFit/>
          </a:bodyPr>
          <a:lstStyle/>
          <a:p>
            <a:r>
              <a:rPr kumimoji="1" lang="en-US" altLang="ja-JP" sz="1200" dirty="0" smtClean="0"/>
              <a:t>4.5%</a:t>
            </a:r>
            <a:endParaRPr kumimoji="1" lang="ja-JP" altLang="en-US" sz="1200" dirty="0"/>
          </a:p>
        </p:txBody>
      </p:sp>
      <p:cxnSp>
        <p:nvCxnSpPr>
          <p:cNvPr id="4" name="直線矢印コネクタ 3"/>
          <p:cNvCxnSpPr/>
          <p:nvPr/>
        </p:nvCxnSpPr>
        <p:spPr>
          <a:xfrm flipH="1" flipV="1">
            <a:off x="5868144" y="1690936"/>
            <a:ext cx="288032" cy="153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H="1">
            <a:off x="5898047" y="1844824"/>
            <a:ext cx="258130" cy="111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6084168" y="1690936"/>
            <a:ext cx="741599" cy="369332"/>
          </a:xfrm>
          <a:prstGeom prst="rect">
            <a:avLst/>
          </a:prstGeom>
          <a:noFill/>
        </p:spPr>
        <p:txBody>
          <a:bodyPr wrap="square" rtlCol="0">
            <a:spAutoFit/>
          </a:bodyPr>
          <a:lstStyle/>
          <a:p>
            <a:r>
              <a:rPr kumimoji="1" lang="en-US" altLang="ja-JP" dirty="0" smtClean="0"/>
              <a:t>Rent</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p:cNvPicPr>
            <a:picLocks noChangeAspect="1" noChangeArrowheads="1"/>
          </p:cNvPicPr>
          <p:nvPr/>
        </p:nvPicPr>
        <p:blipFill>
          <a:blip r:embed="rId3" cstate="print"/>
          <a:srcRect/>
          <a:stretch>
            <a:fillRect/>
          </a:stretch>
        </p:blipFill>
        <p:spPr bwMode="auto">
          <a:xfrm>
            <a:off x="539552" y="1268760"/>
            <a:ext cx="7128792" cy="4289108"/>
          </a:xfrm>
          <a:prstGeom prst="rect">
            <a:avLst/>
          </a:prstGeom>
          <a:noFill/>
          <a:ln w="9525">
            <a:noFill/>
            <a:miter lim="800000"/>
            <a:headEnd/>
            <a:tailEnd/>
          </a:ln>
          <a:effectLst/>
        </p:spPr>
      </p:pic>
      <p:sp>
        <p:nvSpPr>
          <p:cNvPr id="2" name="タイトル 1"/>
          <p:cNvSpPr>
            <a:spLocks noGrp="1"/>
          </p:cNvSpPr>
          <p:nvPr>
            <p:ph type="title"/>
          </p:nvPr>
        </p:nvSpPr>
        <p:spPr>
          <a:xfrm>
            <a:off x="285720" y="71414"/>
            <a:ext cx="8229600" cy="785818"/>
          </a:xfrm>
        </p:spPr>
        <p:txBody>
          <a:bodyPr/>
          <a:lstStyle/>
          <a:p>
            <a:r>
              <a:rPr kumimoji="1" lang="en-US" altLang="ja-JP" dirty="0" smtClean="0"/>
              <a:t>Comparing to Consumption Data</a:t>
            </a:r>
            <a:endParaRPr kumimoji="1" lang="ja-JP" altLang="en-US" dirty="0"/>
          </a:p>
        </p:txBody>
      </p:sp>
      <p:sp>
        <p:nvSpPr>
          <p:cNvPr id="4" name="テキスト ボックス 3"/>
          <p:cNvSpPr txBox="1"/>
          <p:nvPr/>
        </p:nvSpPr>
        <p:spPr>
          <a:xfrm>
            <a:off x="1000100" y="1643050"/>
            <a:ext cx="1280863" cy="523220"/>
          </a:xfrm>
          <a:prstGeom prst="rect">
            <a:avLst/>
          </a:prstGeom>
          <a:noFill/>
        </p:spPr>
        <p:txBody>
          <a:bodyPr wrap="none" rtlCol="0">
            <a:spAutoFit/>
          </a:bodyPr>
          <a:lstStyle/>
          <a:p>
            <a:r>
              <a:rPr kumimoji="1" lang="en-US" altLang="ja-JP" sz="2800" dirty="0" err="1" smtClean="0"/>
              <a:t>vs.Cons</a:t>
            </a:r>
            <a:endParaRPr kumimoji="1" lang="en-US" altLang="ja-JP" sz="2800" dirty="0" smtClean="0"/>
          </a:p>
        </p:txBody>
      </p:sp>
      <p:sp>
        <p:nvSpPr>
          <p:cNvPr id="5" name="テキスト ボックス 4"/>
          <p:cNvSpPr txBox="1"/>
          <p:nvPr/>
        </p:nvSpPr>
        <p:spPr>
          <a:xfrm>
            <a:off x="1000100" y="2786058"/>
            <a:ext cx="1135504" cy="523220"/>
          </a:xfrm>
          <a:prstGeom prst="rect">
            <a:avLst/>
          </a:prstGeom>
          <a:noFill/>
        </p:spPr>
        <p:txBody>
          <a:bodyPr wrap="none" rtlCol="0">
            <a:spAutoFit/>
          </a:bodyPr>
          <a:lstStyle/>
          <a:p>
            <a:r>
              <a:rPr kumimoji="1" lang="en-US" altLang="ja-JP" sz="2800" dirty="0" smtClean="0"/>
              <a:t>Vs. HH</a:t>
            </a:r>
          </a:p>
        </p:txBody>
      </p:sp>
      <p:sp>
        <p:nvSpPr>
          <p:cNvPr id="6" name="テキスト ボックス 5"/>
          <p:cNvSpPr txBox="1"/>
          <p:nvPr/>
        </p:nvSpPr>
        <p:spPr>
          <a:xfrm>
            <a:off x="1097212" y="2071678"/>
            <a:ext cx="760144" cy="492443"/>
          </a:xfrm>
          <a:prstGeom prst="rect">
            <a:avLst/>
          </a:prstGeom>
          <a:noFill/>
        </p:spPr>
        <p:txBody>
          <a:bodyPr wrap="none" rtlCol="0">
            <a:spAutoFit/>
          </a:bodyPr>
          <a:lstStyle/>
          <a:p>
            <a:r>
              <a:rPr lang="en-US" altLang="ja-JP" sz="2600" dirty="0" smtClean="0"/>
              <a:t>90</a:t>
            </a:r>
            <a:r>
              <a:rPr kumimoji="1" lang="en-US" altLang="ja-JP" sz="2600" dirty="0" smtClean="0"/>
              <a:t>%</a:t>
            </a:r>
            <a:endParaRPr kumimoji="1" lang="ja-JP" altLang="en-US" sz="2600" dirty="0"/>
          </a:p>
        </p:txBody>
      </p:sp>
      <p:sp>
        <p:nvSpPr>
          <p:cNvPr id="7" name="テキスト ボックス 6"/>
          <p:cNvSpPr txBox="1"/>
          <p:nvPr/>
        </p:nvSpPr>
        <p:spPr>
          <a:xfrm>
            <a:off x="1071538" y="3143248"/>
            <a:ext cx="760144" cy="492443"/>
          </a:xfrm>
          <a:prstGeom prst="rect">
            <a:avLst/>
          </a:prstGeom>
          <a:noFill/>
        </p:spPr>
        <p:txBody>
          <a:bodyPr wrap="none" rtlCol="0">
            <a:spAutoFit/>
          </a:bodyPr>
          <a:lstStyle/>
          <a:p>
            <a:r>
              <a:rPr lang="en-US" altLang="ja-JP" sz="2600" dirty="0" smtClean="0"/>
              <a:t>99</a:t>
            </a:r>
            <a:r>
              <a:rPr kumimoji="1" lang="en-US" altLang="ja-JP" sz="2600" dirty="0" smtClean="0"/>
              <a:t>%</a:t>
            </a:r>
            <a:endParaRPr kumimoji="1" lang="ja-JP" altLang="en-US" sz="2600" dirty="0"/>
          </a:p>
        </p:txBody>
      </p:sp>
      <p:sp>
        <p:nvSpPr>
          <p:cNvPr id="8" name="テキスト ボックス 7"/>
          <p:cNvSpPr txBox="1"/>
          <p:nvPr/>
        </p:nvSpPr>
        <p:spPr>
          <a:xfrm>
            <a:off x="2168782" y="2143116"/>
            <a:ext cx="760144" cy="492443"/>
          </a:xfrm>
          <a:prstGeom prst="rect">
            <a:avLst/>
          </a:prstGeom>
          <a:noFill/>
        </p:spPr>
        <p:txBody>
          <a:bodyPr wrap="none" rtlCol="0">
            <a:spAutoFit/>
          </a:bodyPr>
          <a:lstStyle/>
          <a:p>
            <a:r>
              <a:rPr lang="en-US" altLang="ja-JP" sz="2600" dirty="0" smtClean="0"/>
              <a:t>87</a:t>
            </a:r>
            <a:r>
              <a:rPr kumimoji="1" lang="en-US" altLang="ja-JP" sz="2600" dirty="0" smtClean="0"/>
              <a:t>%</a:t>
            </a:r>
            <a:endParaRPr kumimoji="1" lang="ja-JP" altLang="en-US" sz="2600" dirty="0"/>
          </a:p>
        </p:txBody>
      </p:sp>
      <p:sp>
        <p:nvSpPr>
          <p:cNvPr id="9" name="テキスト ボックス 8"/>
          <p:cNvSpPr txBox="1"/>
          <p:nvPr/>
        </p:nvSpPr>
        <p:spPr>
          <a:xfrm>
            <a:off x="2168782" y="3143248"/>
            <a:ext cx="760144" cy="492443"/>
          </a:xfrm>
          <a:prstGeom prst="rect">
            <a:avLst/>
          </a:prstGeom>
          <a:noFill/>
        </p:spPr>
        <p:txBody>
          <a:bodyPr wrap="none" rtlCol="0">
            <a:spAutoFit/>
          </a:bodyPr>
          <a:lstStyle/>
          <a:p>
            <a:r>
              <a:rPr lang="en-US" altLang="ja-JP" sz="2600" dirty="0" smtClean="0"/>
              <a:t>94</a:t>
            </a:r>
            <a:r>
              <a:rPr kumimoji="1" lang="en-US" altLang="ja-JP" sz="2600" dirty="0" smtClean="0"/>
              <a:t>%</a:t>
            </a:r>
            <a:endParaRPr kumimoji="1" lang="ja-JP" altLang="en-US" sz="2600" dirty="0"/>
          </a:p>
        </p:txBody>
      </p:sp>
      <p:sp>
        <p:nvSpPr>
          <p:cNvPr id="10" name="テキスト ボックス 9"/>
          <p:cNvSpPr txBox="1"/>
          <p:nvPr/>
        </p:nvSpPr>
        <p:spPr>
          <a:xfrm>
            <a:off x="4000496" y="2786058"/>
            <a:ext cx="760144" cy="492443"/>
          </a:xfrm>
          <a:prstGeom prst="rect">
            <a:avLst/>
          </a:prstGeom>
          <a:noFill/>
        </p:spPr>
        <p:txBody>
          <a:bodyPr wrap="none" rtlCol="0">
            <a:spAutoFit/>
          </a:bodyPr>
          <a:lstStyle/>
          <a:p>
            <a:r>
              <a:rPr lang="en-US" altLang="ja-JP" sz="2600" dirty="0" smtClean="0"/>
              <a:t>68</a:t>
            </a:r>
            <a:r>
              <a:rPr kumimoji="1" lang="en-US" altLang="ja-JP" sz="2600" dirty="0" smtClean="0"/>
              <a:t>%</a:t>
            </a:r>
            <a:endParaRPr kumimoji="1" lang="ja-JP" altLang="en-US" sz="2600" dirty="0"/>
          </a:p>
        </p:txBody>
      </p:sp>
      <p:sp>
        <p:nvSpPr>
          <p:cNvPr id="11" name="テキスト ボックス 10"/>
          <p:cNvSpPr txBox="1"/>
          <p:nvPr/>
        </p:nvSpPr>
        <p:spPr>
          <a:xfrm>
            <a:off x="4026170" y="3436623"/>
            <a:ext cx="760144" cy="492443"/>
          </a:xfrm>
          <a:prstGeom prst="rect">
            <a:avLst/>
          </a:prstGeom>
          <a:noFill/>
        </p:spPr>
        <p:txBody>
          <a:bodyPr wrap="none" rtlCol="0">
            <a:spAutoFit/>
          </a:bodyPr>
          <a:lstStyle/>
          <a:p>
            <a:r>
              <a:rPr kumimoji="1" lang="en-US" altLang="ja-JP" sz="2600" dirty="0" smtClean="0"/>
              <a:t>71%</a:t>
            </a:r>
            <a:endParaRPr kumimoji="1" lang="ja-JP" altLang="en-US" sz="2600" dirty="0"/>
          </a:p>
        </p:txBody>
      </p:sp>
      <p:sp>
        <p:nvSpPr>
          <p:cNvPr id="12" name="テキスト ボックス 11"/>
          <p:cNvSpPr txBox="1"/>
          <p:nvPr/>
        </p:nvSpPr>
        <p:spPr>
          <a:xfrm>
            <a:off x="5143504" y="2928934"/>
            <a:ext cx="760144" cy="492443"/>
          </a:xfrm>
          <a:prstGeom prst="rect">
            <a:avLst/>
          </a:prstGeom>
          <a:noFill/>
        </p:spPr>
        <p:txBody>
          <a:bodyPr wrap="none" rtlCol="0">
            <a:spAutoFit/>
          </a:bodyPr>
          <a:lstStyle/>
          <a:p>
            <a:r>
              <a:rPr kumimoji="1" lang="en-US" altLang="ja-JP" sz="2600" dirty="0" smtClean="0"/>
              <a:t>74%</a:t>
            </a:r>
            <a:endParaRPr kumimoji="1" lang="ja-JP" altLang="en-US" sz="2600" dirty="0"/>
          </a:p>
        </p:txBody>
      </p:sp>
      <p:sp>
        <p:nvSpPr>
          <p:cNvPr id="13" name="テキスト ボックス 12"/>
          <p:cNvSpPr txBox="1"/>
          <p:nvPr/>
        </p:nvSpPr>
        <p:spPr>
          <a:xfrm>
            <a:off x="5143504" y="3500438"/>
            <a:ext cx="760144" cy="492443"/>
          </a:xfrm>
          <a:prstGeom prst="rect">
            <a:avLst/>
          </a:prstGeom>
          <a:noFill/>
        </p:spPr>
        <p:txBody>
          <a:bodyPr wrap="none" rtlCol="0">
            <a:spAutoFit/>
          </a:bodyPr>
          <a:lstStyle/>
          <a:p>
            <a:r>
              <a:rPr lang="en-US" altLang="ja-JP" sz="2600" dirty="0" smtClean="0"/>
              <a:t>66</a:t>
            </a:r>
            <a:r>
              <a:rPr kumimoji="1" lang="en-US" altLang="ja-JP" sz="2600" dirty="0" smtClean="0"/>
              <a:t>%</a:t>
            </a:r>
            <a:endParaRPr kumimoji="1" lang="ja-JP" altLang="en-US" sz="2600" dirty="0"/>
          </a:p>
        </p:txBody>
      </p:sp>
      <p:sp>
        <p:nvSpPr>
          <p:cNvPr id="14" name="テキスト ボックス 13"/>
          <p:cNvSpPr txBox="1"/>
          <p:nvPr/>
        </p:nvSpPr>
        <p:spPr>
          <a:xfrm>
            <a:off x="71406" y="5517232"/>
            <a:ext cx="8893081" cy="1200329"/>
          </a:xfrm>
          <a:prstGeom prst="rect">
            <a:avLst/>
          </a:prstGeom>
          <a:noFill/>
        </p:spPr>
        <p:txBody>
          <a:bodyPr wrap="square" rtlCol="0">
            <a:spAutoFit/>
          </a:bodyPr>
          <a:lstStyle/>
          <a:p>
            <a:r>
              <a:rPr kumimoji="1" lang="en-US" altLang="ja-JP" sz="2400" dirty="0" smtClean="0"/>
              <a:t>Except for MIS (M) vs. HH, MIS estimates are about 90% of “national average”</a:t>
            </a:r>
          </a:p>
          <a:p>
            <a:r>
              <a:rPr kumimoji="1" lang="en-US" altLang="ja-JP" sz="2400" dirty="0" smtClean="0"/>
              <a:t>Excluding housing, MIS estimates are about 70% of national average.</a:t>
            </a:r>
            <a:endParaRPr kumimoji="1" lang="ja-JP" altLang="en-US" sz="2400" dirty="0"/>
          </a:p>
        </p:txBody>
      </p:sp>
      <p:sp>
        <p:nvSpPr>
          <p:cNvPr id="16" name="テキスト ボックス 15"/>
          <p:cNvSpPr txBox="1"/>
          <p:nvPr/>
        </p:nvSpPr>
        <p:spPr>
          <a:xfrm>
            <a:off x="2638934" y="928670"/>
            <a:ext cx="6433660" cy="830997"/>
          </a:xfrm>
          <a:prstGeom prst="rect">
            <a:avLst/>
          </a:prstGeom>
          <a:noFill/>
        </p:spPr>
        <p:txBody>
          <a:bodyPr wrap="square" rtlCol="0">
            <a:spAutoFit/>
          </a:bodyPr>
          <a:lstStyle/>
          <a:p>
            <a:r>
              <a:rPr kumimoji="1" lang="en-US" altLang="ja-JP" sz="2400" dirty="0" smtClean="0"/>
              <a:t>Cons=National Consumption Survey </a:t>
            </a:r>
          </a:p>
          <a:p>
            <a:r>
              <a:rPr kumimoji="1" lang="en-US" altLang="ja-JP" sz="2400" dirty="0" smtClean="0"/>
              <a:t>HH=National Household Expenditure Survey</a:t>
            </a:r>
            <a:endParaRPr kumimoji="1" lang="ja-JP" altLang="en-US" sz="2400" dirty="0"/>
          </a:p>
        </p:txBody>
      </p:sp>
      <p:sp>
        <p:nvSpPr>
          <p:cNvPr id="17" name="テキスト ボックス 16"/>
          <p:cNvSpPr txBox="1"/>
          <p:nvPr/>
        </p:nvSpPr>
        <p:spPr>
          <a:xfrm>
            <a:off x="683568" y="1556792"/>
            <a:ext cx="545342" cy="369332"/>
          </a:xfrm>
          <a:prstGeom prst="rect">
            <a:avLst/>
          </a:prstGeom>
          <a:noFill/>
        </p:spPr>
        <p:txBody>
          <a:bodyPr wrap="none" rtlCol="0">
            <a:spAutoFit/>
          </a:bodyPr>
          <a:lstStyle/>
          <a:p>
            <a:r>
              <a:rPr kumimoji="1" lang="en-US" altLang="ja-JP" dirty="0" smtClean="0"/>
              <a:t>MIS</a:t>
            </a:r>
            <a:endParaRPr kumimoji="1" lang="ja-JP" altLang="en-US" dirty="0"/>
          </a:p>
        </p:txBody>
      </p:sp>
      <p:sp>
        <p:nvSpPr>
          <p:cNvPr id="18" name="テキスト ボックス 17"/>
          <p:cNvSpPr txBox="1"/>
          <p:nvPr/>
        </p:nvSpPr>
        <p:spPr>
          <a:xfrm>
            <a:off x="551870" y="2847613"/>
            <a:ext cx="545342" cy="369332"/>
          </a:xfrm>
          <a:prstGeom prst="rect">
            <a:avLst/>
          </a:prstGeom>
          <a:noFill/>
        </p:spPr>
        <p:txBody>
          <a:bodyPr wrap="none" rtlCol="0">
            <a:spAutoFit/>
          </a:bodyPr>
          <a:lstStyle/>
          <a:p>
            <a:r>
              <a:rPr kumimoji="1" lang="en-US" altLang="ja-JP" dirty="0" smtClean="0"/>
              <a:t>MIS</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755576" y="692696"/>
            <a:ext cx="7108905" cy="5112568"/>
          </a:xfrm>
          <a:prstGeom prst="rect">
            <a:avLst/>
          </a:prstGeom>
          <a:noFill/>
          <a:ln w="9525">
            <a:noFill/>
            <a:miter lim="800000"/>
            <a:headEnd/>
            <a:tailEnd/>
          </a:ln>
          <a:effectLst/>
        </p:spPr>
      </p:pic>
      <p:sp>
        <p:nvSpPr>
          <p:cNvPr id="2" name="タイトル 1"/>
          <p:cNvSpPr>
            <a:spLocks noGrp="1"/>
          </p:cNvSpPr>
          <p:nvPr>
            <p:ph type="title"/>
          </p:nvPr>
        </p:nvSpPr>
        <p:spPr>
          <a:xfrm>
            <a:off x="467544" y="0"/>
            <a:ext cx="8229600" cy="714380"/>
          </a:xfrm>
        </p:spPr>
        <p:txBody>
          <a:bodyPr>
            <a:normAutofit/>
          </a:bodyPr>
          <a:lstStyle/>
          <a:p>
            <a:r>
              <a:rPr lang="en-US" altLang="ja-JP" sz="3600" dirty="0" smtClean="0"/>
              <a:t>Comparison with “average” by category</a:t>
            </a:r>
            <a:endParaRPr kumimoji="1" lang="ja-JP" altLang="en-US" sz="3600" dirty="0"/>
          </a:p>
        </p:txBody>
      </p:sp>
      <p:sp>
        <p:nvSpPr>
          <p:cNvPr id="9" name="テキスト ボックス 8"/>
          <p:cNvSpPr txBox="1"/>
          <p:nvPr/>
        </p:nvSpPr>
        <p:spPr>
          <a:xfrm>
            <a:off x="0" y="5842337"/>
            <a:ext cx="9144000" cy="1015663"/>
          </a:xfrm>
          <a:prstGeom prst="rect">
            <a:avLst/>
          </a:prstGeom>
          <a:noFill/>
        </p:spPr>
        <p:txBody>
          <a:bodyPr wrap="square" rtlCol="0">
            <a:spAutoFit/>
          </a:bodyPr>
          <a:lstStyle/>
          <a:p>
            <a:r>
              <a:rPr lang="en-US" altLang="ja-JP" sz="2000" dirty="0" smtClean="0"/>
              <a:t>Items necessary for ordinary life such as Food, Utility, Household items  - close to population average,  Selective items such as transportation/communication, education/recreation, other – about 40 to 80% of average</a:t>
            </a:r>
          </a:p>
        </p:txBody>
      </p:sp>
      <p:cxnSp>
        <p:nvCxnSpPr>
          <p:cNvPr id="8" name="直線コネクタ 7"/>
          <p:cNvCxnSpPr/>
          <p:nvPr/>
        </p:nvCxnSpPr>
        <p:spPr>
          <a:xfrm>
            <a:off x="1285820" y="1700808"/>
            <a:ext cx="6310516"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3" name="円/楕円 2"/>
          <p:cNvSpPr/>
          <p:nvPr/>
        </p:nvSpPr>
        <p:spPr>
          <a:xfrm>
            <a:off x="1475656" y="1556792"/>
            <a:ext cx="288032"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3059832" y="1052736"/>
            <a:ext cx="936104"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5076056" y="3892908"/>
            <a:ext cx="369130" cy="1112762"/>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5571022" y="3861048"/>
            <a:ext cx="369130" cy="1112762"/>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2844" y="142852"/>
            <a:ext cx="8858280" cy="654032"/>
          </a:xfrm>
        </p:spPr>
        <p:txBody>
          <a:bodyPr>
            <a:normAutofit fontScale="90000"/>
          </a:bodyPr>
          <a:lstStyle/>
          <a:p>
            <a:r>
              <a:rPr kumimoji="1" lang="en-US" altLang="ja-JP" dirty="0" smtClean="0"/>
              <a:t>Children’s MIS</a:t>
            </a:r>
            <a:endParaRPr kumimoji="1" lang="ja-JP" altLang="en-US" dirty="0"/>
          </a:p>
        </p:txBody>
      </p:sp>
      <p:sp>
        <p:nvSpPr>
          <p:cNvPr id="3" name="正方形/長方形 2"/>
          <p:cNvSpPr/>
          <p:nvPr/>
        </p:nvSpPr>
        <p:spPr>
          <a:xfrm>
            <a:off x="251520" y="980728"/>
            <a:ext cx="8892480" cy="5693866"/>
          </a:xfrm>
          <a:prstGeom prst="rect">
            <a:avLst/>
          </a:prstGeom>
        </p:spPr>
        <p:txBody>
          <a:bodyPr wrap="square">
            <a:spAutoFit/>
          </a:bodyPr>
          <a:lstStyle/>
          <a:p>
            <a:r>
              <a:rPr lang="en-US" altLang="ja-JP" sz="2800" dirty="0" smtClean="0"/>
              <a:t>Cases: </a:t>
            </a:r>
          </a:p>
          <a:p>
            <a:r>
              <a:rPr lang="en-US" altLang="ja-JP" sz="2800" dirty="0" smtClean="0"/>
              <a:t>5yr old, 11 yr old boy &amp; girl, 15 yr old boy and girl who live in </a:t>
            </a:r>
            <a:r>
              <a:rPr lang="en-US" altLang="ja-JP" sz="2800" dirty="0" err="1" smtClean="0"/>
              <a:t>Mitaka</a:t>
            </a:r>
            <a:r>
              <a:rPr lang="en-US" altLang="ja-JP" sz="2800" dirty="0" smtClean="0"/>
              <a:t> City</a:t>
            </a:r>
          </a:p>
          <a:p>
            <a:r>
              <a:rPr lang="en-US" altLang="ja-JP" sz="2800" dirty="0" smtClean="0"/>
              <a:t>11 yr olds go to public primary and 15 </a:t>
            </a:r>
            <a:r>
              <a:rPr lang="en-US" altLang="ja-JP" sz="2800" dirty="0" err="1" smtClean="0"/>
              <a:t>yr</a:t>
            </a:r>
            <a:r>
              <a:rPr lang="en-US" altLang="ja-JP" sz="2800" dirty="0" smtClean="0"/>
              <a:t> olds go to secondary school</a:t>
            </a:r>
          </a:p>
          <a:p>
            <a:r>
              <a:rPr lang="en-US" altLang="ja-JP" sz="2800" dirty="0" smtClean="0"/>
              <a:t>5 yr old child goes to </a:t>
            </a:r>
            <a:r>
              <a:rPr lang="en-US" altLang="ja-JP" sz="2800" dirty="0" err="1" smtClean="0"/>
              <a:t>kindergarden</a:t>
            </a:r>
            <a:r>
              <a:rPr lang="en-US" altLang="ja-JP" sz="2800" dirty="0" smtClean="0"/>
              <a:t> (</a:t>
            </a:r>
            <a:r>
              <a:rPr lang="en-US" altLang="ja-JP" sz="2800" dirty="0" err="1" smtClean="0"/>
              <a:t>yochien</a:t>
            </a:r>
            <a:r>
              <a:rPr lang="en-US" altLang="ja-JP" sz="2800" dirty="0" smtClean="0"/>
              <a:t>) – decided in the 1</a:t>
            </a:r>
            <a:r>
              <a:rPr lang="en-US" altLang="ja-JP" sz="2800" baseline="30000" dirty="0" smtClean="0"/>
              <a:t>st</a:t>
            </a:r>
            <a:r>
              <a:rPr lang="en-US" altLang="ja-JP" sz="2800" dirty="0" smtClean="0"/>
              <a:t> group session</a:t>
            </a:r>
          </a:p>
          <a:p>
            <a:r>
              <a:rPr lang="en-US" altLang="ja-JP" sz="2800" dirty="0" smtClean="0"/>
              <a:t>Parents :  no information given </a:t>
            </a:r>
          </a:p>
          <a:p>
            <a:r>
              <a:rPr lang="en-US" altLang="ja-JP" sz="2800" dirty="0" smtClean="0"/>
              <a:t>(either one or two parent family, no information on mother’s working status) – even </a:t>
            </a:r>
            <a:r>
              <a:rPr lang="en-US" altLang="ja-JP" sz="2800" dirty="0" err="1" smtClean="0"/>
              <a:t>tho</a:t>
            </a:r>
            <a:r>
              <a:rPr lang="en-US" altLang="ja-JP" sz="2800" dirty="0" smtClean="0"/>
              <a:t>’ by deciding the 5 yr old goes to </a:t>
            </a:r>
            <a:r>
              <a:rPr lang="en-US" altLang="ja-JP" sz="2800" dirty="0" err="1" smtClean="0"/>
              <a:t>yochien</a:t>
            </a:r>
            <a:r>
              <a:rPr lang="en-US" altLang="ja-JP" sz="2800" dirty="0" smtClean="0"/>
              <a:t>, the case strongly implies non-working mother</a:t>
            </a:r>
          </a:p>
          <a:p>
            <a:r>
              <a:rPr lang="ja-JP" altLang="en-US" sz="2800" dirty="0" smtClean="0"/>
              <a:t>　</a:t>
            </a:r>
            <a:endParaRPr lang="ja-JP" alt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868346"/>
          </a:xfrm>
        </p:spPr>
        <p:txBody>
          <a:bodyPr>
            <a:normAutofit fontScale="90000"/>
          </a:bodyPr>
          <a:lstStyle/>
          <a:p>
            <a:r>
              <a:rPr kumimoji="1" lang="en-US" altLang="ja-JP" sz="4000" dirty="0" smtClean="0"/>
              <a:t>MIS Results for Children (5, 11, 15 yr olds)</a:t>
            </a:r>
            <a:endParaRPr kumimoji="1" lang="ja-JP" altLang="en-US" sz="4000" dirty="0"/>
          </a:p>
        </p:txBody>
      </p:sp>
      <p:sp>
        <p:nvSpPr>
          <p:cNvPr id="10" name="テキスト ボックス 9"/>
          <p:cNvSpPr txBox="1"/>
          <p:nvPr/>
        </p:nvSpPr>
        <p:spPr>
          <a:xfrm>
            <a:off x="692198" y="5229200"/>
            <a:ext cx="8451802" cy="1384995"/>
          </a:xfrm>
          <a:prstGeom prst="rect">
            <a:avLst/>
          </a:prstGeom>
          <a:noFill/>
        </p:spPr>
        <p:txBody>
          <a:bodyPr wrap="square" rtlCol="0">
            <a:spAutoFit/>
          </a:bodyPr>
          <a:lstStyle/>
          <a:p>
            <a:r>
              <a:rPr kumimoji="1" lang="en-US" altLang="ja-JP" sz="2800" dirty="0" smtClean="0"/>
              <a:t>% of food</a:t>
            </a:r>
            <a:r>
              <a:rPr kumimoji="1" lang="ja-JP" altLang="en-US" sz="2800" dirty="0" smtClean="0"/>
              <a:t>：</a:t>
            </a:r>
            <a:endParaRPr kumimoji="1" lang="en-US" altLang="ja-JP" sz="2800" dirty="0" smtClean="0"/>
          </a:p>
          <a:p>
            <a:r>
              <a:rPr kumimoji="1" lang="en-US" altLang="ja-JP" sz="2800" dirty="0" smtClean="0"/>
              <a:t>5 yr olds and 15 yr girl=30%</a:t>
            </a:r>
            <a:r>
              <a:rPr kumimoji="1" lang="ja-JP" altLang="en-US" sz="2800" dirty="0" err="1" smtClean="0"/>
              <a:t>、</a:t>
            </a:r>
            <a:r>
              <a:rPr kumimoji="1" lang="en-US" altLang="ja-JP" sz="2800" dirty="0" smtClean="0"/>
              <a:t>11 yr boy &amp; girl, 15 yr boy=40%</a:t>
            </a:r>
            <a:endParaRPr kumimoji="1" lang="ja-JP" altLang="en-US" sz="2800" dirty="0"/>
          </a:p>
        </p:txBody>
      </p:sp>
      <p:graphicFrame>
        <p:nvGraphicFramePr>
          <p:cNvPr id="6" name="表 5"/>
          <p:cNvGraphicFramePr>
            <a:graphicFrameLocks noGrp="1"/>
          </p:cNvGraphicFramePr>
          <p:nvPr/>
        </p:nvGraphicFramePr>
        <p:xfrm>
          <a:off x="1547664" y="1700810"/>
          <a:ext cx="6264695" cy="3456384"/>
        </p:xfrm>
        <a:graphic>
          <a:graphicData uri="http://schemas.openxmlformats.org/drawingml/2006/table">
            <a:tbl>
              <a:tblPr firstRow="1" bandRow="1">
                <a:tableStyleId>{5C22544A-7EE6-4342-B048-85BDC9FD1C3A}</a:tableStyleId>
              </a:tblPr>
              <a:tblGrid>
                <a:gridCol w="1252939"/>
                <a:gridCol w="1252939"/>
                <a:gridCol w="1252939"/>
                <a:gridCol w="1252939"/>
                <a:gridCol w="1252939"/>
              </a:tblGrid>
              <a:tr h="576064">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smtClean="0"/>
                        <a:t>Non-Food</a:t>
                      </a:r>
                      <a:endParaRPr kumimoji="1" lang="ja-JP" altLang="en-US" dirty="0"/>
                    </a:p>
                  </a:txBody>
                  <a:tcPr/>
                </a:tc>
                <a:tc>
                  <a:txBody>
                    <a:bodyPr/>
                    <a:lstStyle/>
                    <a:p>
                      <a:r>
                        <a:rPr kumimoji="1" lang="en-US" altLang="ja-JP" dirty="0" smtClean="0"/>
                        <a:t>Food</a:t>
                      </a:r>
                      <a:endParaRPr kumimoji="1" lang="ja-JP" altLang="en-US" dirty="0"/>
                    </a:p>
                  </a:txBody>
                  <a:tcPr/>
                </a:tc>
                <a:tc>
                  <a:txBody>
                    <a:bodyPr/>
                    <a:lstStyle/>
                    <a:p>
                      <a:r>
                        <a:rPr kumimoji="1" lang="en-US" altLang="ja-JP" dirty="0" smtClean="0"/>
                        <a:t>total</a:t>
                      </a:r>
                      <a:endParaRPr kumimoji="1" lang="ja-JP" altLang="en-US" dirty="0"/>
                    </a:p>
                  </a:txBody>
                  <a:tcPr/>
                </a:tc>
              </a:tr>
              <a:tr h="576064">
                <a:tc>
                  <a:txBody>
                    <a:bodyPr/>
                    <a:lstStyle/>
                    <a:p>
                      <a:r>
                        <a:rPr kumimoji="1" lang="en-US" altLang="ja-JP" dirty="0" smtClean="0"/>
                        <a:t>5 year old</a:t>
                      </a:r>
                      <a:endParaRPr kumimoji="1" lang="ja-JP" altLang="en-US" dirty="0"/>
                    </a:p>
                  </a:txBody>
                  <a:tcPr/>
                </a:tc>
                <a:tc>
                  <a:txBody>
                    <a:bodyPr/>
                    <a:lstStyle/>
                    <a:p>
                      <a:r>
                        <a:rPr lang="en-US" altLang="ja-JP" dirty="0" smtClean="0"/>
                        <a:t>Boy &amp; Girl</a:t>
                      </a:r>
                      <a:endParaRPr lang="ja-JP" altLang="en-US" dirty="0"/>
                    </a:p>
                  </a:txBody>
                  <a:tcPr/>
                </a:tc>
                <a:tc>
                  <a:txBody>
                    <a:bodyPr/>
                    <a:lstStyle/>
                    <a:p>
                      <a:r>
                        <a:rPr kumimoji="1" lang="en-US" altLang="ja-JP" dirty="0" smtClean="0"/>
                        <a:t>\41,897</a:t>
                      </a:r>
                      <a:endParaRPr kumimoji="1" lang="ja-JP" altLang="en-US" dirty="0"/>
                    </a:p>
                  </a:txBody>
                  <a:tcPr/>
                </a:tc>
                <a:tc>
                  <a:txBody>
                    <a:bodyPr/>
                    <a:lstStyle/>
                    <a:p>
                      <a:r>
                        <a:rPr kumimoji="1" lang="en-US" altLang="ja-JP" dirty="0" smtClean="0"/>
                        <a:t>\19,147</a:t>
                      </a:r>
                      <a:endParaRPr kumimoji="1" lang="ja-JP" altLang="en-US" dirty="0"/>
                    </a:p>
                  </a:txBody>
                  <a:tcPr/>
                </a:tc>
                <a:tc>
                  <a:txBody>
                    <a:bodyPr/>
                    <a:lstStyle/>
                    <a:p>
                      <a:r>
                        <a:rPr kumimoji="1" lang="en-US" altLang="ja-JP" dirty="0" smtClean="0"/>
                        <a:t>\61,044</a:t>
                      </a:r>
                      <a:endParaRPr kumimoji="1" lang="ja-JP" altLang="en-US" dirty="0"/>
                    </a:p>
                  </a:txBody>
                  <a:tcPr/>
                </a:tc>
              </a:tr>
              <a:tr h="576064">
                <a:tc>
                  <a:txBody>
                    <a:bodyPr/>
                    <a:lstStyle/>
                    <a:p>
                      <a:r>
                        <a:rPr kumimoji="1" lang="en-US" altLang="ja-JP" dirty="0" smtClean="0"/>
                        <a:t>11 yr olds</a:t>
                      </a:r>
                      <a:endParaRPr kumimoji="1" lang="ja-JP" altLang="en-US" dirty="0"/>
                    </a:p>
                  </a:txBody>
                  <a:tcPr/>
                </a:tc>
                <a:tc>
                  <a:txBody>
                    <a:bodyPr/>
                    <a:lstStyle/>
                    <a:p>
                      <a:r>
                        <a:rPr kumimoji="1" lang="en-US" altLang="ja-JP" dirty="0" smtClean="0"/>
                        <a:t>Boy</a:t>
                      </a:r>
                      <a:endParaRPr kumimoji="1" lang="ja-JP" altLang="en-US" dirty="0"/>
                    </a:p>
                  </a:txBody>
                  <a:tcPr/>
                </a:tc>
                <a:tc>
                  <a:txBody>
                    <a:bodyPr/>
                    <a:lstStyle/>
                    <a:p>
                      <a:r>
                        <a:rPr kumimoji="1" lang="en-US" altLang="ja-JP" dirty="0" smtClean="0"/>
                        <a:t>\33,969</a:t>
                      </a:r>
                      <a:endParaRPr kumimoji="1" lang="ja-JP" altLang="en-US" dirty="0"/>
                    </a:p>
                  </a:txBody>
                  <a:tcPr/>
                </a:tc>
                <a:tc>
                  <a:txBody>
                    <a:bodyPr/>
                    <a:lstStyle/>
                    <a:p>
                      <a:r>
                        <a:rPr kumimoji="1" lang="en-US" altLang="ja-JP" dirty="0" smtClean="0"/>
                        <a:t>\23,409</a:t>
                      </a:r>
                      <a:endParaRPr kumimoji="1" lang="ja-JP" altLang="en-US" dirty="0"/>
                    </a:p>
                  </a:txBody>
                  <a:tcPr/>
                </a:tc>
                <a:tc>
                  <a:txBody>
                    <a:bodyPr/>
                    <a:lstStyle/>
                    <a:p>
                      <a:r>
                        <a:rPr kumimoji="1" lang="en-US" altLang="ja-JP" dirty="0" smtClean="0"/>
                        <a:t>\57,378</a:t>
                      </a:r>
                      <a:endParaRPr kumimoji="1" lang="ja-JP" altLang="en-US" dirty="0"/>
                    </a:p>
                  </a:txBody>
                  <a:tcPr/>
                </a:tc>
              </a:tr>
              <a:tr h="576064">
                <a:tc>
                  <a:txBody>
                    <a:bodyPr/>
                    <a:lstStyle/>
                    <a:p>
                      <a:endParaRPr kumimoji="1" lang="ja-JP" altLang="en-US" dirty="0"/>
                    </a:p>
                  </a:txBody>
                  <a:tcPr/>
                </a:tc>
                <a:tc>
                  <a:txBody>
                    <a:bodyPr/>
                    <a:lstStyle/>
                    <a:p>
                      <a:r>
                        <a:rPr kumimoji="1" lang="en-US" altLang="ja-JP" dirty="0" smtClean="0"/>
                        <a:t>Girl</a:t>
                      </a:r>
                      <a:endParaRPr kumimoji="1" lang="ja-JP" altLang="en-US" dirty="0"/>
                    </a:p>
                  </a:txBody>
                  <a:tcPr/>
                </a:tc>
                <a:tc>
                  <a:txBody>
                    <a:bodyPr/>
                    <a:lstStyle/>
                    <a:p>
                      <a:r>
                        <a:rPr kumimoji="1" lang="en-US" altLang="ja-JP" dirty="0" smtClean="0"/>
                        <a:t>\34,201</a:t>
                      </a:r>
                      <a:endParaRPr kumimoji="1" lang="ja-JP" altLang="en-US" dirty="0"/>
                    </a:p>
                  </a:txBody>
                  <a:tcPr/>
                </a:tc>
                <a:tc>
                  <a:txBody>
                    <a:bodyPr/>
                    <a:lstStyle/>
                    <a:p>
                      <a:r>
                        <a:rPr kumimoji="1" lang="en-US" altLang="ja-JP" dirty="0" smtClean="0"/>
                        <a:t>\23,409</a:t>
                      </a:r>
                      <a:endParaRPr kumimoji="1" lang="ja-JP" altLang="en-US" dirty="0"/>
                    </a:p>
                  </a:txBody>
                  <a:tcPr/>
                </a:tc>
                <a:tc>
                  <a:txBody>
                    <a:bodyPr/>
                    <a:lstStyle/>
                    <a:p>
                      <a:r>
                        <a:rPr kumimoji="1" lang="en-US" altLang="ja-JP" dirty="0" smtClean="0"/>
                        <a:t>\57,610</a:t>
                      </a:r>
                      <a:endParaRPr kumimoji="1" lang="ja-JP" altLang="en-US" dirty="0"/>
                    </a:p>
                  </a:txBody>
                  <a:tcPr/>
                </a:tc>
              </a:tr>
              <a:tr h="576064">
                <a:tc>
                  <a:txBody>
                    <a:bodyPr/>
                    <a:lstStyle/>
                    <a:p>
                      <a:r>
                        <a:rPr kumimoji="1" lang="en-US" altLang="ja-JP" dirty="0" smtClean="0"/>
                        <a:t>15 yr olds</a:t>
                      </a:r>
                      <a:endParaRPr kumimoji="1" lang="ja-JP" altLang="en-US" dirty="0"/>
                    </a:p>
                  </a:txBody>
                  <a:tcPr/>
                </a:tc>
                <a:tc>
                  <a:txBody>
                    <a:bodyPr/>
                    <a:lstStyle/>
                    <a:p>
                      <a:r>
                        <a:rPr kumimoji="1" lang="en-US" altLang="ja-JP" dirty="0" smtClean="0"/>
                        <a:t>Boy</a:t>
                      </a:r>
                      <a:endParaRPr kumimoji="1" lang="ja-JP" altLang="en-US" dirty="0"/>
                    </a:p>
                  </a:txBody>
                  <a:tcPr/>
                </a:tc>
                <a:tc>
                  <a:txBody>
                    <a:bodyPr/>
                    <a:lstStyle/>
                    <a:p>
                      <a:r>
                        <a:rPr kumimoji="1" lang="en-US" altLang="ja-JP" dirty="0" smtClean="0"/>
                        <a:t>\57,464</a:t>
                      </a:r>
                      <a:endParaRPr kumimoji="1" lang="ja-JP" altLang="en-US" dirty="0"/>
                    </a:p>
                  </a:txBody>
                  <a:tcPr/>
                </a:tc>
                <a:tc>
                  <a:txBody>
                    <a:bodyPr/>
                    <a:lstStyle/>
                    <a:p>
                      <a:r>
                        <a:rPr kumimoji="1" lang="en-US" altLang="ja-JP" dirty="0" smtClean="0"/>
                        <a:t>\38,309</a:t>
                      </a:r>
                      <a:endParaRPr kumimoji="1" lang="ja-JP" altLang="en-US" dirty="0"/>
                    </a:p>
                  </a:txBody>
                  <a:tcPr/>
                </a:tc>
                <a:tc>
                  <a:txBody>
                    <a:bodyPr/>
                    <a:lstStyle/>
                    <a:p>
                      <a:r>
                        <a:rPr kumimoji="1" lang="en-US" altLang="ja-JP" dirty="0" smtClean="0"/>
                        <a:t>\95,773</a:t>
                      </a:r>
                      <a:endParaRPr kumimoji="1" lang="ja-JP" altLang="en-US" dirty="0"/>
                    </a:p>
                  </a:txBody>
                  <a:tcPr/>
                </a:tc>
              </a:tr>
              <a:tr h="576064">
                <a:tc>
                  <a:txBody>
                    <a:bodyPr/>
                    <a:lstStyle/>
                    <a:p>
                      <a:endParaRPr kumimoji="1" lang="ja-JP" altLang="en-US"/>
                    </a:p>
                  </a:txBody>
                  <a:tcPr/>
                </a:tc>
                <a:tc>
                  <a:txBody>
                    <a:bodyPr/>
                    <a:lstStyle/>
                    <a:p>
                      <a:r>
                        <a:rPr kumimoji="1" lang="en-US" altLang="ja-JP" dirty="0" smtClean="0"/>
                        <a:t>Girl</a:t>
                      </a:r>
                      <a:endParaRPr kumimoji="1" lang="ja-JP" altLang="en-US" dirty="0"/>
                    </a:p>
                  </a:txBody>
                  <a:tcPr/>
                </a:tc>
                <a:tc>
                  <a:txBody>
                    <a:bodyPr/>
                    <a:lstStyle/>
                    <a:p>
                      <a:r>
                        <a:rPr kumimoji="1" lang="en-US" altLang="ja-JP" dirty="0" smtClean="0"/>
                        <a:t>\57,681</a:t>
                      </a:r>
                      <a:endParaRPr kumimoji="1" lang="ja-JP" altLang="en-US" dirty="0"/>
                    </a:p>
                  </a:txBody>
                  <a:tcPr/>
                </a:tc>
                <a:tc>
                  <a:txBody>
                    <a:bodyPr/>
                    <a:lstStyle/>
                    <a:p>
                      <a:r>
                        <a:rPr kumimoji="1" lang="en-US" altLang="ja-JP" dirty="0" smtClean="0"/>
                        <a:t>\25,498</a:t>
                      </a:r>
                      <a:endParaRPr kumimoji="1" lang="ja-JP" altLang="en-US" dirty="0"/>
                    </a:p>
                  </a:txBody>
                  <a:tcPr/>
                </a:tc>
                <a:tc>
                  <a:txBody>
                    <a:bodyPr/>
                    <a:lstStyle/>
                    <a:p>
                      <a:r>
                        <a:rPr kumimoji="1" lang="en-US" altLang="ja-JP" dirty="0" smtClean="0"/>
                        <a:t>\83,179</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827584" y="1340768"/>
            <a:ext cx="7182172" cy="4733704"/>
          </a:xfrm>
          <a:prstGeom prst="rect">
            <a:avLst/>
          </a:prstGeom>
          <a:noFill/>
          <a:ln w="9525">
            <a:noFill/>
            <a:miter lim="800000"/>
            <a:headEnd/>
            <a:tailEnd/>
          </a:ln>
          <a:effectLst/>
        </p:spPr>
      </p:pic>
      <p:sp>
        <p:nvSpPr>
          <p:cNvPr id="2" name="タイトル 1"/>
          <p:cNvSpPr>
            <a:spLocks noGrp="1"/>
          </p:cNvSpPr>
          <p:nvPr>
            <p:ph type="title"/>
          </p:nvPr>
        </p:nvSpPr>
        <p:spPr>
          <a:xfrm>
            <a:off x="467544" y="332656"/>
            <a:ext cx="8229600" cy="582594"/>
          </a:xfrm>
        </p:spPr>
        <p:txBody>
          <a:bodyPr>
            <a:noAutofit/>
          </a:bodyPr>
          <a:lstStyle/>
          <a:p>
            <a:r>
              <a:rPr lang="en-US" altLang="ja-JP" sz="3200" dirty="0" smtClean="0"/>
              <a:t>Breakdown by category: % as a total MIS for children (excluding food)</a:t>
            </a:r>
            <a:endParaRPr kumimoji="1" lang="ja-JP" altLang="en-US" sz="3200" dirty="0"/>
          </a:p>
        </p:txBody>
      </p:sp>
      <p:sp>
        <p:nvSpPr>
          <p:cNvPr id="7" name="テキスト ボックス 6"/>
          <p:cNvSpPr txBox="1"/>
          <p:nvPr/>
        </p:nvSpPr>
        <p:spPr>
          <a:xfrm>
            <a:off x="3419872" y="1484784"/>
            <a:ext cx="803425" cy="461665"/>
          </a:xfrm>
          <a:prstGeom prst="rect">
            <a:avLst/>
          </a:prstGeom>
          <a:noFill/>
        </p:spPr>
        <p:txBody>
          <a:bodyPr wrap="none" rtlCol="0">
            <a:spAutoFit/>
          </a:bodyPr>
          <a:lstStyle/>
          <a:p>
            <a:r>
              <a:rPr kumimoji="1" lang="en-US" altLang="ja-JP" sz="2400" dirty="0" smtClean="0"/>
              <a:t>65</a:t>
            </a:r>
            <a:r>
              <a:rPr kumimoji="1" lang="ja-JP" altLang="en-US" sz="2400" dirty="0" smtClean="0"/>
              <a:t>％</a:t>
            </a:r>
            <a:endParaRPr kumimoji="1" lang="ja-JP" altLang="en-US" sz="2400" dirty="0"/>
          </a:p>
        </p:txBody>
      </p:sp>
      <p:sp>
        <p:nvSpPr>
          <p:cNvPr id="8" name="右中かっこ 7"/>
          <p:cNvSpPr/>
          <p:nvPr/>
        </p:nvSpPr>
        <p:spPr>
          <a:xfrm rot="16200000" flipH="1">
            <a:off x="3168700" y="2456037"/>
            <a:ext cx="214313" cy="1008112"/>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 name="テキスト ボックス 8"/>
          <p:cNvSpPr txBox="1"/>
          <p:nvPr/>
        </p:nvSpPr>
        <p:spPr>
          <a:xfrm>
            <a:off x="2843808" y="2204864"/>
            <a:ext cx="803425" cy="461665"/>
          </a:xfrm>
          <a:prstGeom prst="rect">
            <a:avLst/>
          </a:prstGeom>
          <a:noFill/>
        </p:spPr>
        <p:txBody>
          <a:bodyPr wrap="none" rtlCol="0">
            <a:spAutoFit/>
          </a:bodyPr>
          <a:lstStyle/>
          <a:p>
            <a:r>
              <a:rPr lang="en-US" altLang="ja-JP" sz="2400" dirty="0" smtClean="0"/>
              <a:t>38</a:t>
            </a:r>
            <a:r>
              <a:rPr kumimoji="1" lang="ja-JP" altLang="en-US" sz="2400" dirty="0" smtClean="0"/>
              <a:t>％</a:t>
            </a:r>
            <a:endParaRPr kumimoji="1" lang="ja-JP" altLang="en-US" sz="2400" dirty="0"/>
          </a:p>
        </p:txBody>
      </p:sp>
      <p:sp>
        <p:nvSpPr>
          <p:cNvPr id="10" name="右中かっこ 9"/>
          <p:cNvSpPr/>
          <p:nvPr/>
        </p:nvSpPr>
        <p:spPr>
          <a:xfrm rot="16200000" flipH="1">
            <a:off x="3889064" y="2743784"/>
            <a:ext cx="285752" cy="252028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1" name="テキスト ボックス 10"/>
          <p:cNvSpPr txBox="1"/>
          <p:nvPr/>
        </p:nvSpPr>
        <p:spPr>
          <a:xfrm>
            <a:off x="3203848" y="3068960"/>
            <a:ext cx="803425" cy="461665"/>
          </a:xfrm>
          <a:prstGeom prst="rect">
            <a:avLst/>
          </a:prstGeom>
          <a:noFill/>
        </p:spPr>
        <p:txBody>
          <a:bodyPr wrap="none" rtlCol="0">
            <a:spAutoFit/>
          </a:bodyPr>
          <a:lstStyle/>
          <a:p>
            <a:r>
              <a:rPr kumimoji="1" lang="en-US" altLang="ja-JP" sz="2400" dirty="0" smtClean="0"/>
              <a:t>55</a:t>
            </a:r>
            <a:r>
              <a:rPr kumimoji="1" lang="ja-JP" altLang="en-US" sz="2400" dirty="0" smtClean="0"/>
              <a:t>％</a:t>
            </a:r>
            <a:endParaRPr kumimoji="1" lang="ja-JP" altLang="en-US" sz="2400" dirty="0"/>
          </a:p>
        </p:txBody>
      </p:sp>
      <p:sp>
        <p:nvSpPr>
          <p:cNvPr id="12" name="テキスト ボックス 11"/>
          <p:cNvSpPr txBox="1"/>
          <p:nvPr/>
        </p:nvSpPr>
        <p:spPr>
          <a:xfrm>
            <a:off x="4067944" y="3356992"/>
            <a:ext cx="803425" cy="461665"/>
          </a:xfrm>
          <a:prstGeom prst="rect">
            <a:avLst/>
          </a:prstGeom>
          <a:noFill/>
        </p:spPr>
        <p:txBody>
          <a:bodyPr wrap="none" rtlCol="0">
            <a:spAutoFit/>
          </a:bodyPr>
          <a:lstStyle/>
          <a:p>
            <a:r>
              <a:rPr kumimoji="1" lang="en-US" altLang="ja-JP" sz="2400" dirty="0" smtClean="0"/>
              <a:t>54</a:t>
            </a:r>
            <a:r>
              <a:rPr kumimoji="1" lang="ja-JP" altLang="en-US" sz="2400" dirty="0" smtClean="0"/>
              <a:t>％</a:t>
            </a:r>
            <a:endParaRPr kumimoji="1" lang="ja-JP" altLang="en-US" sz="2400" dirty="0"/>
          </a:p>
        </p:txBody>
      </p:sp>
      <p:sp>
        <p:nvSpPr>
          <p:cNvPr id="13" name="テキスト ボックス 12"/>
          <p:cNvSpPr txBox="1"/>
          <p:nvPr/>
        </p:nvSpPr>
        <p:spPr>
          <a:xfrm>
            <a:off x="428596" y="6143644"/>
            <a:ext cx="6736844" cy="523220"/>
          </a:xfrm>
          <a:prstGeom prst="rect">
            <a:avLst/>
          </a:prstGeom>
          <a:noFill/>
        </p:spPr>
        <p:txBody>
          <a:bodyPr wrap="none" rtlCol="0">
            <a:spAutoFit/>
          </a:bodyPr>
          <a:lstStyle/>
          <a:p>
            <a:r>
              <a:rPr kumimoji="1" lang="en-US" altLang="ja-JP" sz="2800" dirty="0" smtClean="0"/>
              <a:t>Other than food, education takes up the bulk</a:t>
            </a:r>
            <a:endParaRPr kumimoji="1" lang="ja-JP" altLang="en-US" sz="2800" dirty="0"/>
          </a:p>
        </p:txBody>
      </p:sp>
      <p:sp>
        <p:nvSpPr>
          <p:cNvPr id="15" name="テキスト ボックス 14"/>
          <p:cNvSpPr txBox="1"/>
          <p:nvPr/>
        </p:nvSpPr>
        <p:spPr>
          <a:xfrm>
            <a:off x="6804248" y="4581128"/>
            <a:ext cx="1152128" cy="369332"/>
          </a:xfrm>
          <a:prstGeom prst="rect">
            <a:avLst/>
          </a:prstGeom>
          <a:noFill/>
        </p:spPr>
        <p:txBody>
          <a:bodyPr wrap="square" rtlCol="0">
            <a:spAutoFit/>
          </a:bodyPr>
          <a:lstStyle/>
          <a:p>
            <a:r>
              <a:rPr kumimoji="1" lang="en-US" altLang="ja-JP" dirty="0" smtClean="0"/>
              <a:t>10,000Yen</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725470"/>
          </a:xfrm>
        </p:spPr>
        <p:txBody>
          <a:bodyPr>
            <a:noAutofit/>
          </a:bodyPr>
          <a:lstStyle/>
          <a:p>
            <a:r>
              <a:rPr kumimoji="1" lang="en-US" altLang="ja-JP" sz="3600" dirty="0" smtClean="0"/>
              <a:t>Comparing out-of-school educational costs : with National Education Survey</a:t>
            </a:r>
            <a:endParaRPr kumimoji="1" lang="ja-JP" altLang="en-US" sz="3600" dirty="0"/>
          </a:p>
        </p:txBody>
      </p:sp>
      <p:sp>
        <p:nvSpPr>
          <p:cNvPr id="3" name="コンテンツ プレースホルダ 2"/>
          <p:cNvSpPr>
            <a:spLocks noGrp="1"/>
          </p:cNvSpPr>
          <p:nvPr>
            <p:ph idx="1"/>
          </p:nvPr>
        </p:nvSpPr>
        <p:spPr>
          <a:xfrm>
            <a:off x="285720" y="1071547"/>
            <a:ext cx="8686800" cy="3786213"/>
          </a:xfrm>
        </p:spPr>
        <p:txBody>
          <a:bodyPr>
            <a:normAutofit/>
          </a:bodyPr>
          <a:lstStyle/>
          <a:p>
            <a:pPr>
              <a:buNone/>
            </a:pPr>
            <a:r>
              <a:rPr lang="en-US" altLang="ja-JP" sz="2800" dirty="0" smtClean="0"/>
              <a:t>Data: Ministry of Education “Survey of Education Costs of Children, 2008”.</a:t>
            </a:r>
          </a:p>
          <a:p>
            <a:pPr>
              <a:buNone/>
            </a:pPr>
            <a:r>
              <a:rPr lang="ja-JP" altLang="en-US" sz="2800" dirty="0" smtClean="0"/>
              <a:t>　</a:t>
            </a:r>
            <a:endParaRPr kumimoji="1" lang="ja-JP" altLang="en-US" sz="2800" dirty="0"/>
          </a:p>
        </p:txBody>
      </p:sp>
      <p:sp>
        <p:nvSpPr>
          <p:cNvPr id="8" name="テキスト ボックス 7"/>
          <p:cNvSpPr txBox="1"/>
          <p:nvPr/>
        </p:nvSpPr>
        <p:spPr>
          <a:xfrm>
            <a:off x="467544" y="4653137"/>
            <a:ext cx="8033546" cy="1384995"/>
          </a:xfrm>
          <a:prstGeom prst="rect">
            <a:avLst/>
          </a:prstGeom>
          <a:noFill/>
        </p:spPr>
        <p:txBody>
          <a:bodyPr wrap="square" rtlCol="0">
            <a:spAutoFit/>
          </a:bodyPr>
          <a:lstStyle/>
          <a:p>
            <a:r>
              <a:rPr lang="en-US" altLang="ja-JP" sz="2800" dirty="0" smtClean="0"/>
              <a:t>As in the case of single-person households, discretionary costs by MIS tend to be much lower to the national average.</a:t>
            </a:r>
            <a:endParaRPr kumimoji="1" lang="ja-JP" altLang="en-US" sz="2800" dirty="0"/>
          </a:p>
        </p:txBody>
      </p:sp>
      <p:graphicFrame>
        <p:nvGraphicFramePr>
          <p:cNvPr id="9" name="表 8"/>
          <p:cNvGraphicFramePr>
            <a:graphicFrameLocks noGrp="1"/>
          </p:cNvGraphicFramePr>
          <p:nvPr/>
        </p:nvGraphicFramePr>
        <p:xfrm>
          <a:off x="1547664" y="2276873"/>
          <a:ext cx="5184577" cy="2016222"/>
        </p:xfrm>
        <a:graphic>
          <a:graphicData uri="http://schemas.openxmlformats.org/drawingml/2006/table">
            <a:tbl>
              <a:tblPr firstRow="1" bandRow="1">
                <a:tableStyleId>{5C22544A-7EE6-4342-B048-85BDC9FD1C3A}</a:tableStyleId>
              </a:tblPr>
              <a:tblGrid>
                <a:gridCol w="1110981"/>
                <a:gridCol w="1322596"/>
                <a:gridCol w="1375500"/>
                <a:gridCol w="1375500"/>
              </a:tblGrid>
              <a:tr h="672074">
                <a:tc>
                  <a:txBody>
                    <a:bodyPr/>
                    <a:lstStyle/>
                    <a:p>
                      <a:endParaRPr kumimoji="1" lang="ja-JP" altLang="en-US" dirty="0"/>
                    </a:p>
                  </a:txBody>
                  <a:tcPr/>
                </a:tc>
                <a:tc>
                  <a:txBody>
                    <a:bodyPr/>
                    <a:lstStyle/>
                    <a:p>
                      <a:r>
                        <a:rPr kumimoji="1" lang="en-US" altLang="ja-JP" dirty="0" smtClean="0"/>
                        <a:t>MIS</a:t>
                      </a:r>
                      <a:endParaRPr kumimoji="1" lang="ja-JP" altLang="en-US" dirty="0"/>
                    </a:p>
                  </a:txBody>
                  <a:tcPr/>
                </a:tc>
                <a:tc>
                  <a:txBody>
                    <a:bodyPr/>
                    <a:lstStyle/>
                    <a:p>
                      <a:r>
                        <a:rPr kumimoji="1" lang="en-US" altLang="ja-JP" dirty="0" err="1" smtClean="0"/>
                        <a:t>M.Edu</a:t>
                      </a:r>
                      <a:r>
                        <a:rPr kumimoji="1" lang="en-US" altLang="ja-JP" dirty="0" smtClean="0"/>
                        <a:t>.</a:t>
                      </a:r>
                      <a:r>
                        <a:rPr kumimoji="1" lang="en-US" altLang="ja-JP" baseline="0" dirty="0" smtClean="0"/>
                        <a:t> Data</a:t>
                      </a:r>
                    </a:p>
                    <a:p>
                      <a:r>
                        <a:rPr kumimoji="1" lang="en-US" altLang="ja-JP" baseline="0" dirty="0" smtClean="0"/>
                        <a:t>average</a:t>
                      </a:r>
                      <a:endParaRPr kumimoji="1" lang="ja-JP" altLang="en-US" dirty="0"/>
                    </a:p>
                  </a:txBody>
                  <a:tcPr/>
                </a:tc>
                <a:tc>
                  <a:txBody>
                    <a:bodyPr/>
                    <a:lstStyle/>
                    <a:p>
                      <a:r>
                        <a:rPr kumimoji="1" lang="en-US" altLang="ja-JP" dirty="0" smtClean="0"/>
                        <a:t>MIS/M.edu (%)</a:t>
                      </a:r>
                      <a:endParaRPr kumimoji="1" lang="ja-JP" altLang="en-US" dirty="0"/>
                    </a:p>
                  </a:txBody>
                  <a:tcPr/>
                </a:tc>
              </a:tr>
              <a:tr h="672074">
                <a:tc>
                  <a:txBody>
                    <a:bodyPr/>
                    <a:lstStyle/>
                    <a:p>
                      <a:r>
                        <a:rPr kumimoji="1" lang="en-US" altLang="ja-JP" dirty="0" smtClean="0"/>
                        <a:t>11</a:t>
                      </a:r>
                      <a:r>
                        <a:rPr kumimoji="1" lang="en-US" altLang="ja-JP" baseline="0" dirty="0" smtClean="0"/>
                        <a:t> yr olds</a:t>
                      </a:r>
                      <a:endParaRPr kumimoji="1" lang="ja-JP" altLang="en-US" dirty="0"/>
                    </a:p>
                  </a:txBody>
                  <a:tcPr/>
                </a:tc>
                <a:tc>
                  <a:txBody>
                    <a:bodyPr/>
                    <a:lstStyle/>
                    <a:p>
                      <a:r>
                        <a:rPr kumimoji="1" lang="en-US" altLang="ja-JP" dirty="0" smtClean="0"/>
                        <a:t>\6,494</a:t>
                      </a:r>
                      <a:endParaRPr kumimoji="1" lang="ja-JP" altLang="en-US" dirty="0"/>
                    </a:p>
                  </a:txBody>
                  <a:tcPr/>
                </a:tc>
                <a:tc>
                  <a:txBody>
                    <a:bodyPr/>
                    <a:lstStyle/>
                    <a:p>
                      <a:r>
                        <a:rPr kumimoji="1" lang="en-US" altLang="ja-JP" dirty="0" smtClean="0"/>
                        <a:t>\17,943</a:t>
                      </a:r>
                      <a:endParaRPr kumimoji="1" lang="ja-JP" altLang="en-US" dirty="0"/>
                    </a:p>
                  </a:txBody>
                  <a:tcPr/>
                </a:tc>
                <a:tc>
                  <a:txBody>
                    <a:bodyPr/>
                    <a:lstStyle/>
                    <a:p>
                      <a:r>
                        <a:rPr kumimoji="1" lang="en-US" altLang="ja-JP" dirty="0" smtClean="0"/>
                        <a:t>36%</a:t>
                      </a:r>
                      <a:endParaRPr kumimoji="1" lang="ja-JP" altLang="en-US" dirty="0"/>
                    </a:p>
                  </a:txBody>
                  <a:tcPr/>
                </a:tc>
              </a:tr>
              <a:tr h="672074">
                <a:tc>
                  <a:txBody>
                    <a:bodyPr/>
                    <a:lstStyle/>
                    <a:p>
                      <a:r>
                        <a:rPr kumimoji="1" lang="en-US" altLang="ja-JP" dirty="0" smtClean="0"/>
                        <a:t>15 yr olds</a:t>
                      </a:r>
                      <a:endParaRPr kumimoji="1" lang="ja-JP" altLang="en-US" dirty="0"/>
                    </a:p>
                  </a:txBody>
                  <a:tcPr/>
                </a:tc>
                <a:tc>
                  <a:txBody>
                    <a:bodyPr/>
                    <a:lstStyle/>
                    <a:p>
                      <a:r>
                        <a:rPr kumimoji="1" lang="en-US" altLang="ja-JP" dirty="0" smtClean="0"/>
                        <a:t>\15,321</a:t>
                      </a:r>
                      <a:endParaRPr kumimoji="1" lang="ja-JP" altLang="en-US" dirty="0"/>
                    </a:p>
                  </a:txBody>
                  <a:tcPr/>
                </a:tc>
                <a:tc>
                  <a:txBody>
                    <a:bodyPr/>
                    <a:lstStyle/>
                    <a:p>
                      <a:r>
                        <a:rPr kumimoji="1" lang="en-US" altLang="ja-JP" dirty="0" smtClean="0"/>
                        <a:t>\33,536</a:t>
                      </a:r>
                      <a:endParaRPr kumimoji="1" lang="ja-JP" altLang="en-US" dirty="0"/>
                    </a:p>
                  </a:txBody>
                  <a:tcPr/>
                </a:tc>
                <a:tc>
                  <a:txBody>
                    <a:bodyPr/>
                    <a:lstStyle/>
                    <a:p>
                      <a:r>
                        <a:rPr kumimoji="1" lang="en-US" altLang="ja-JP" dirty="0" smtClean="0"/>
                        <a:t>46%</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en-US" altLang="ja-JP" dirty="0" smtClean="0">
                <a:latin typeface="Impact" pitchFamily="34" charset="0"/>
              </a:rPr>
              <a:t>Comparison with Other “minimum income” estimates</a:t>
            </a:r>
            <a:endParaRPr kumimoji="1" lang="ja-JP" altLang="en-US" dirty="0">
              <a:latin typeface="Impact" pitchFamily="34" charset="0"/>
            </a:endParaRPr>
          </a:p>
        </p:txBody>
      </p:sp>
      <p:sp>
        <p:nvSpPr>
          <p:cNvPr id="6" name="テキスト プレースホルダ 5"/>
          <p:cNvSpPr>
            <a:spLocks noGrp="1"/>
          </p:cNvSpPr>
          <p:nvPr>
            <p:ph type="body"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C0E6806-D4A8-4D2F-9179-F7800893DC6B}" type="slidenum">
              <a:rPr lang="en-GB" smtClean="0"/>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91264" cy="850106"/>
          </a:xfrm>
        </p:spPr>
        <p:txBody>
          <a:bodyPr>
            <a:normAutofit/>
          </a:bodyPr>
          <a:lstStyle/>
          <a:p>
            <a:r>
              <a:rPr lang="en-US" altLang="ja-JP" sz="2800" b="1" dirty="0" smtClean="0"/>
              <a:t>Other  recent “minimum income” estimates in Japan </a:t>
            </a:r>
            <a:endParaRPr kumimoji="1" lang="ja-JP" altLang="en-US" sz="2800" b="1" dirty="0"/>
          </a:p>
        </p:txBody>
      </p:sp>
      <p:sp>
        <p:nvSpPr>
          <p:cNvPr id="3" name="コンテンツ プレースホルダー 2"/>
          <p:cNvSpPr>
            <a:spLocks noGrp="1"/>
          </p:cNvSpPr>
          <p:nvPr>
            <p:ph idx="1"/>
          </p:nvPr>
        </p:nvSpPr>
        <p:spPr>
          <a:xfrm>
            <a:off x="467544" y="1052736"/>
            <a:ext cx="7620000" cy="5090434"/>
          </a:xfrm>
        </p:spPr>
        <p:txBody>
          <a:bodyPr>
            <a:noAutofit/>
          </a:bodyPr>
          <a:lstStyle/>
          <a:p>
            <a:r>
              <a:rPr lang="en-US" altLang="ja-JP" sz="2000" dirty="0" smtClean="0"/>
              <a:t>1)Kanazawa, S. &amp; Labor Research Institute. 2008. Market Basket Approach – estimates of minimum income using a list of items considered necessary by experts (using item by item propagation rates of general population).  Estimates for single-person household of 20-29 year olds. </a:t>
            </a:r>
            <a:endParaRPr lang="ja-JP" altLang="en-US" sz="2000" dirty="0"/>
          </a:p>
          <a:p>
            <a:r>
              <a:rPr lang="en-US" altLang="ja-JP" sz="2000" dirty="0" smtClean="0"/>
              <a:t>2)Iwata, M., Murakami, E. et al.  2008-2009.  Using actual consumption data (receipts) of low-income (single-person household) individuals aged 20 to 40, for one month.   Sample size = XX.</a:t>
            </a:r>
          </a:p>
          <a:p>
            <a:r>
              <a:rPr lang="en-US" altLang="ja-JP" sz="2000" dirty="0" smtClean="0"/>
              <a:t>3) Iwata, M., Murakami, E. et al.  2004.  By compiling national consumption data for Year 2004, of single-person household individuals, aged 20 to 40.  Sample size = XX.  </a:t>
            </a:r>
            <a:endParaRPr lang="ja-JP" altLang="en-US" sz="2000" dirty="0"/>
          </a:p>
          <a:p>
            <a:r>
              <a:rPr lang="en-US" altLang="ja-JP" sz="2000" dirty="0" smtClean="0"/>
              <a:t>4)Yamada, A., </a:t>
            </a:r>
            <a:r>
              <a:rPr lang="en-US" altLang="ja-JP" sz="2000" dirty="0" err="1" smtClean="0"/>
              <a:t>Shikata</a:t>
            </a:r>
            <a:r>
              <a:rPr lang="en-US" altLang="ja-JP" sz="2000" dirty="0" smtClean="0"/>
              <a:t>, M. et al.  2009.  By using internet survey data of “minimum income questions” –  (K) “For household like yourself, what is the bear minimum income you need to survive”, (T) “For household like yourself, what is the minimum income you need in order to live modestly but without shame. “  sample size=1,500</a:t>
            </a:r>
          </a:p>
          <a:p>
            <a:pPr>
              <a:buNone/>
            </a:pPr>
            <a:endParaRPr lang="ja-JP" altLang="en-US" sz="2000" dirty="0"/>
          </a:p>
          <a:p>
            <a:endParaRPr kumimoji="1" lang="ja-JP" altLang="en-US" sz="2000" dirty="0"/>
          </a:p>
        </p:txBody>
      </p:sp>
    </p:spTree>
    <p:extLst>
      <p:ext uri="{BB962C8B-B14F-4D97-AF65-F5344CB8AC3E}">
        <p14:creationId xmlns:p14="http://schemas.microsoft.com/office/powerpoint/2010/main" val="1911296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600" dirty="0" smtClean="0">
                <a:latin typeface="Arial Unicode MS" pitchFamily="50" charset="-128"/>
                <a:ea typeface="Arial Unicode MS" pitchFamily="50" charset="-128"/>
                <a:cs typeface="Arial Unicode MS" pitchFamily="50" charset="-128"/>
              </a:rPr>
              <a:t/>
            </a:r>
            <a:br>
              <a:rPr lang="en-US" altLang="ja-JP" sz="3600" dirty="0" smtClean="0">
                <a:latin typeface="Arial Unicode MS" pitchFamily="50" charset="-128"/>
                <a:ea typeface="Arial Unicode MS" pitchFamily="50" charset="-128"/>
                <a:cs typeface="Arial Unicode MS" pitchFamily="50" charset="-128"/>
              </a:rPr>
            </a:br>
            <a:r>
              <a:rPr lang="en-US" altLang="ja-JP" sz="3600" dirty="0">
                <a:latin typeface="Arial Unicode MS" pitchFamily="50" charset="-128"/>
                <a:ea typeface="Arial Unicode MS" pitchFamily="50" charset="-128"/>
                <a:cs typeface="Arial Unicode MS" pitchFamily="50" charset="-128"/>
              </a:rPr>
              <a:t/>
            </a:r>
            <a:br>
              <a:rPr lang="en-US" altLang="ja-JP" sz="3600" dirty="0">
                <a:latin typeface="Arial Unicode MS" pitchFamily="50" charset="-128"/>
                <a:ea typeface="Arial Unicode MS" pitchFamily="50" charset="-128"/>
                <a:cs typeface="Arial Unicode MS" pitchFamily="50" charset="-128"/>
              </a:rPr>
            </a:br>
            <a:r>
              <a:rPr lang="en-US" altLang="ja-JP" sz="3600" dirty="0" smtClean="0">
                <a:latin typeface="Arial Unicode MS" pitchFamily="50" charset="-128"/>
                <a:ea typeface="Arial Unicode MS" pitchFamily="50" charset="-128"/>
                <a:cs typeface="Arial Unicode MS" pitchFamily="50" charset="-128"/>
              </a:rPr>
              <a:t>Public Assistance (PA) Standard in Japan</a:t>
            </a:r>
            <a:r>
              <a:rPr lang="ja-JP" altLang="en-US" sz="3600" dirty="0" smtClean="0">
                <a:latin typeface="Arial Unicode MS" pitchFamily="50" charset="-128"/>
                <a:ea typeface="Arial Unicode MS" pitchFamily="50" charset="-128"/>
                <a:cs typeface="Arial Unicode MS" pitchFamily="50" charset="-128"/>
              </a:rPr>
              <a:t>　　　　　　　　　　　　　　　　</a:t>
            </a:r>
            <a:endParaRPr kumimoji="1" lang="ja-JP" altLang="en-US" sz="3600" dirty="0">
              <a:latin typeface="Arial Unicode MS" pitchFamily="50" charset="-128"/>
              <a:ea typeface="Arial Unicode MS" pitchFamily="50" charset="-128"/>
              <a:cs typeface="Arial Unicode MS" pitchFamily="50" charset="-128"/>
            </a:endParaRPr>
          </a:p>
        </p:txBody>
      </p:sp>
      <p:sp>
        <p:nvSpPr>
          <p:cNvPr id="3" name="コンテンツ プレースホルダー 2"/>
          <p:cNvSpPr>
            <a:spLocks noGrp="1"/>
          </p:cNvSpPr>
          <p:nvPr>
            <p:ph idx="1"/>
          </p:nvPr>
        </p:nvSpPr>
        <p:spPr>
          <a:xfrm>
            <a:off x="611560" y="1268760"/>
            <a:ext cx="7704856" cy="1728192"/>
          </a:xfrm>
        </p:spPr>
        <p:txBody>
          <a:bodyPr>
            <a:noAutofit/>
          </a:bodyPr>
          <a:lstStyle/>
          <a:p>
            <a:r>
              <a:rPr lang="en-US" altLang="ja-JP" sz="2000" dirty="0" smtClean="0">
                <a:latin typeface="Arial Unicode MS" pitchFamily="50" charset="-128"/>
                <a:ea typeface="Arial Unicode MS" pitchFamily="50" charset="-128"/>
                <a:cs typeface="Arial Unicode MS" pitchFamily="50" charset="-128"/>
              </a:rPr>
              <a:t>In the absence of “official poverty line” in Japan, Public Assistance Standard (</a:t>
            </a:r>
            <a:r>
              <a:rPr lang="en-US" altLang="ja-JP" sz="2000" dirty="0" err="1" smtClean="0">
                <a:latin typeface="Arial Unicode MS" pitchFamily="50" charset="-128"/>
                <a:ea typeface="Arial Unicode MS" pitchFamily="50" charset="-128"/>
                <a:cs typeface="Arial Unicode MS" pitchFamily="50" charset="-128"/>
              </a:rPr>
              <a:t>Seikatsu</a:t>
            </a:r>
            <a:r>
              <a:rPr lang="en-US" altLang="ja-JP" sz="2000" dirty="0" smtClean="0">
                <a:latin typeface="Arial Unicode MS" pitchFamily="50" charset="-128"/>
                <a:ea typeface="Arial Unicode MS" pitchFamily="50" charset="-128"/>
                <a:cs typeface="Arial Unicode MS" pitchFamily="50" charset="-128"/>
              </a:rPr>
              <a:t> </a:t>
            </a:r>
            <a:r>
              <a:rPr lang="en-US" altLang="ja-JP" sz="2000" dirty="0" err="1" smtClean="0">
                <a:latin typeface="Arial Unicode MS" pitchFamily="50" charset="-128"/>
                <a:ea typeface="Arial Unicode MS" pitchFamily="50" charset="-128"/>
                <a:cs typeface="Arial Unicode MS" pitchFamily="50" charset="-128"/>
              </a:rPr>
              <a:t>Hogo</a:t>
            </a:r>
            <a:r>
              <a:rPr lang="en-US" altLang="ja-JP" sz="2000" dirty="0" smtClean="0">
                <a:latin typeface="Arial Unicode MS" pitchFamily="50" charset="-128"/>
                <a:ea typeface="Arial Unicode MS" pitchFamily="50" charset="-128"/>
                <a:cs typeface="Arial Unicode MS" pitchFamily="50" charset="-128"/>
              </a:rPr>
              <a:t> Standard) served de-facto poverty line. </a:t>
            </a:r>
          </a:p>
          <a:p>
            <a:r>
              <a:rPr lang="en-US" altLang="ja-JP" sz="2000" dirty="0" smtClean="0">
                <a:latin typeface="Arial Unicode MS" pitchFamily="50" charset="-128"/>
                <a:ea typeface="Arial Unicode MS" pitchFamily="50" charset="-128"/>
                <a:cs typeface="Arial Unicode MS" pitchFamily="50" charset="-128"/>
              </a:rPr>
              <a:t>Public Assistance Standard= income threshold &amp; amount of cash assistance </a:t>
            </a:r>
          </a:p>
          <a:p>
            <a:endParaRPr lang="en-US" altLang="ja-JP" sz="2000" dirty="0" smtClean="0">
              <a:latin typeface="Arial Unicode MS" pitchFamily="50" charset="-128"/>
              <a:ea typeface="Arial Unicode MS" pitchFamily="50" charset="-128"/>
              <a:cs typeface="Arial Unicode MS" pitchFamily="50" charset="-128"/>
            </a:endParaRPr>
          </a:p>
        </p:txBody>
      </p:sp>
      <p:sp>
        <p:nvSpPr>
          <p:cNvPr id="4" name="正方形/長方形 3"/>
          <p:cNvSpPr/>
          <p:nvPr/>
        </p:nvSpPr>
        <p:spPr>
          <a:xfrm>
            <a:off x="2123728" y="4221088"/>
            <a:ext cx="1800200" cy="14401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p:nvPr/>
        </p:nvCxnSpPr>
        <p:spPr>
          <a:xfrm flipV="1">
            <a:off x="2123728" y="2996952"/>
            <a:ext cx="3240360" cy="2736304"/>
          </a:xfrm>
          <a:prstGeom prst="line">
            <a:avLst/>
          </a:prstGeom>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a:xfrm flipV="1">
            <a:off x="2123728" y="3140968"/>
            <a:ext cx="0" cy="1224136"/>
          </a:xfrm>
          <a:prstGeom prst="line">
            <a:avLst/>
          </a:prstGeom>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a:xfrm>
            <a:off x="3851920" y="5661248"/>
            <a:ext cx="2808312" cy="0"/>
          </a:xfrm>
          <a:prstGeom prst="line">
            <a:avLst/>
          </a:prstGeom>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2843808" y="4221088"/>
            <a:ext cx="0" cy="936104"/>
          </a:xfrm>
          <a:prstGeom prst="straightConnector1">
            <a:avLst/>
          </a:prstGeom>
          <a:ln w="6032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3203848" y="3717032"/>
            <a:ext cx="1152128" cy="430887"/>
          </a:xfrm>
          <a:prstGeom prst="rect">
            <a:avLst/>
          </a:prstGeom>
          <a:noFill/>
        </p:spPr>
        <p:txBody>
          <a:bodyPr wrap="square" rtlCol="0">
            <a:spAutoFit/>
          </a:bodyPr>
          <a:lstStyle/>
          <a:p>
            <a:r>
              <a:rPr kumimoji="1" lang="en-US" altLang="ja-JP" sz="1100" dirty="0" smtClean="0">
                <a:latin typeface="Arial Unicode MS" pitchFamily="50" charset="-128"/>
                <a:ea typeface="Arial Unicode MS" pitchFamily="50" charset="-128"/>
                <a:cs typeface="Arial Unicode MS" pitchFamily="50" charset="-128"/>
              </a:rPr>
              <a:t>Cash assistance</a:t>
            </a:r>
            <a:endParaRPr kumimoji="1" lang="ja-JP" altLang="en-US" sz="1100" dirty="0">
              <a:latin typeface="Arial Unicode MS" pitchFamily="50" charset="-128"/>
              <a:ea typeface="Arial Unicode MS" pitchFamily="50" charset="-128"/>
              <a:cs typeface="Arial Unicode MS" pitchFamily="50" charset="-128"/>
            </a:endParaRPr>
          </a:p>
        </p:txBody>
      </p:sp>
      <p:cxnSp>
        <p:nvCxnSpPr>
          <p:cNvPr id="16" name="直線コネクタ 15"/>
          <p:cNvCxnSpPr/>
          <p:nvPr/>
        </p:nvCxnSpPr>
        <p:spPr>
          <a:xfrm flipH="1">
            <a:off x="2915816" y="4149080"/>
            <a:ext cx="648072"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971600" y="4077072"/>
            <a:ext cx="1152128" cy="261610"/>
          </a:xfrm>
          <a:prstGeom prst="rect">
            <a:avLst/>
          </a:prstGeom>
          <a:noFill/>
        </p:spPr>
        <p:txBody>
          <a:bodyPr wrap="square" rtlCol="0">
            <a:spAutoFit/>
          </a:bodyPr>
          <a:lstStyle/>
          <a:p>
            <a:pPr algn="r"/>
            <a:r>
              <a:rPr kumimoji="1" lang="en-US" altLang="ja-JP" sz="1100" dirty="0" smtClean="0">
                <a:latin typeface="Arial Unicode MS" pitchFamily="50" charset="-128"/>
                <a:ea typeface="Arial Unicode MS" pitchFamily="50" charset="-128"/>
                <a:cs typeface="Arial Unicode MS" pitchFamily="50" charset="-128"/>
              </a:rPr>
              <a:t>PA Standard</a:t>
            </a:r>
            <a:endParaRPr kumimoji="1" lang="ja-JP" altLang="en-US" sz="1100" dirty="0">
              <a:latin typeface="Arial Unicode MS" pitchFamily="50" charset="-128"/>
              <a:ea typeface="Arial Unicode MS" pitchFamily="50" charset="-128"/>
              <a:cs typeface="Arial Unicode MS" pitchFamily="50" charset="-128"/>
            </a:endParaRPr>
          </a:p>
        </p:txBody>
      </p:sp>
      <p:sp>
        <p:nvSpPr>
          <p:cNvPr id="18" name="テキスト ボックス 17"/>
          <p:cNvSpPr txBox="1"/>
          <p:nvPr/>
        </p:nvSpPr>
        <p:spPr>
          <a:xfrm>
            <a:off x="6300192" y="5661248"/>
            <a:ext cx="2016224" cy="261610"/>
          </a:xfrm>
          <a:prstGeom prst="rect">
            <a:avLst/>
          </a:prstGeom>
          <a:noFill/>
        </p:spPr>
        <p:txBody>
          <a:bodyPr wrap="square" rtlCol="0">
            <a:spAutoFit/>
          </a:bodyPr>
          <a:lstStyle/>
          <a:p>
            <a:r>
              <a:rPr kumimoji="1" lang="en-US" altLang="ja-JP" sz="1100" dirty="0" smtClean="0">
                <a:latin typeface="Arial Unicode MS" pitchFamily="50" charset="-128"/>
                <a:ea typeface="Arial Unicode MS" pitchFamily="50" charset="-128"/>
                <a:cs typeface="Arial Unicode MS" pitchFamily="50" charset="-128"/>
              </a:rPr>
              <a:t>Income of Recipient</a:t>
            </a:r>
            <a:endParaRPr kumimoji="1" lang="ja-JP" altLang="en-US" sz="1100" dirty="0">
              <a:latin typeface="Arial Unicode MS" pitchFamily="50" charset="-128"/>
              <a:ea typeface="Arial Unicode MS" pitchFamily="50" charset="-128"/>
              <a:cs typeface="Arial Unicode MS" pitchFamily="50" charset="-128"/>
            </a:endParaRPr>
          </a:p>
        </p:txBody>
      </p:sp>
      <p:sp>
        <p:nvSpPr>
          <p:cNvPr id="20" name="テキスト ボックス 19"/>
          <p:cNvSpPr txBox="1"/>
          <p:nvPr/>
        </p:nvSpPr>
        <p:spPr>
          <a:xfrm>
            <a:off x="3275856" y="5733256"/>
            <a:ext cx="1152128" cy="261610"/>
          </a:xfrm>
          <a:prstGeom prst="rect">
            <a:avLst/>
          </a:prstGeom>
          <a:noFill/>
        </p:spPr>
        <p:txBody>
          <a:bodyPr wrap="square" rtlCol="0">
            <a:spAutoFit/>
          </a:bodyPr>
          <a:lstStyle/>
          <a:p>
            <a:pPr algn="r"/>
            <a:r>
              <a:rPr kumimoji="1" lang="en-US" altLang="ja-JP" sz="1100" dirty="0" smtClean="0">
                <a:latin typeface="Arial Unicode MS" pitchFamily="50" charset="-128"/>
                <a:ea typeface="Arial Unicode MS" pitchFamily="50" charset="-128"/>
                <a:cs typeface="Arial Unicode MS" pitchFamily="50" charset="-128"/>
              </a:rPr>
              <a:t>PA Standard</a:t>
            </a:r>
            <a:endParaRPr kumimoji="1" lang="ja-JP" altLang="en-US" sz="1100" dirty="0">
              <a:latin typeface="Arial Unicode MS" pitchFamily="50" charset="-128"/>
              <a:ea typeface="Arial Unicode MS" pitchFamily="50" charset="-128"/>
              <a:cs typeface="Arial Unicode MS" pitchFamily="50" charset="-128"/>
            </a:endParaRPr>
          </a:p>
        </p:txBody>
      </p:sp>
    </p:spTree>
    <p:extLst>
      <p:ext uri="{BB962C8B-B14F-4D97-AF65-F5344CB8AC3E}">
        <p14:creationId xmlns:p14="http://schemas.microsoft.com/office/powerpoint/2010/main" val="26470302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200" dirty="0" smtClean="0"/>
              <a:t>“minimum income” by Various Approaches</a:t>
            </a:r>
            <a:endParaRPr kumimoji="1" lang="ja-JP" altLang="en-US" sz="3200" dirty="0"/>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587488463"/>
              </p:ext>
            </p:extLst>
          </p:nvPr>
        </p:nvGraphicFramePr>
        <p:xfrm>
          <a:off x="971600" y="1052736"/>
          <a:ext cx="6889576" cy="4267944"/>
        </p:xfrm>
        <a:graphic>
          <a:graphicData uri="http://schemas.openxmlformats.org/drawingml/2006/chart">
            <c:chart xmlns:c="http://schemas.openxmlformats.org/drawingml/2006/chart" xmlns:r="http://schemas.openxmlformats.org/officeDocument/2006/relationships" r:id="rId3"/>
          </a:graphicData>
        </a:graphic>
      </p:graphicFrame>
      <p:sp>
        <p:nvSpPr>
          <p:cNvPr id="4" name="テキスト ボックス 3"/>
          <p:cNvSpPr txBox="1"/>
          <p:nvPr/>
        </p:nvSpPr>
        <p:spPr>
          <a:xfrm>
            <a:off x="1475656" y="5301208"/>
            <a:ext cx="1224136" cy="738664"/>
          </a:xfrm>
          <a:prstGeom prst="rect">
            <a:avLst/>
          </a:prstGeom>
          <a:noFill/>
        </p:spPr>
        <p:txBody>
          <a:bodyPr wrap="square" rtlCol="0">
            <a:spAutoFit/>
          </a:bodyPr>
          <a:lstStyle/>
          <a:p>
            <a:r>
              <a:rPr kumimoji="1" lang="en-US" altLang="ja-JP" sz="1400" dirty="0" smtClean="0"/>
              <a:t>National Consumption Data (*3)</a:t>
            </a:r>
            <a:endParaRPr kumimoji="1" lang="ja-JP" altLang="en-US" sz="1400" dirty="0"/>
          </a:p>
        </p:txBody>
      </p:sp>
      <p:sp>
        <p:nvSpPr>
          <p:cNvPr id="5" name="テキスト ボックス 4"/>
          <p:cNvSpPr txBox="1"/>
          <p:nvPr/>
        </p:nvSpPr>
        <p:spPr>
          <a:xfrm>
            <a:off x="3995936" y="5301208"/>
            <a:ext cx="1224136" cy="523220"/>
          </a:xfrm>
          <a:prstGeom prst="rect">
            <a:avLst/>
          </a:prstGeom>
          <a:noFill/>
        </p:spPr>
        <p:txBody>
          <a:bodyPr wrap="square" rtlCol="0">
            <a:spAutoFit/>
          </a:bodyPr>
          <a:lstStyle/>
          <a:p>
            <a:r>
              <a:rPr kumimoji="1" lang="en-US" altLang="ja-JP" sz="1400" dirty="0" smtClean="0"/>
              <a:t>Market Basket (*1)</a:t>
            </a:r>
            <a:endParaRPr kumimoji="1" lang="ja-JP" altLang="en-US" sz="1400" dirty="0"/>
          </a:p>
        </p:txBody>
      </p:sp>
      <p:sp>
        <p:nvSpPr>
          <p:cNvPr id="6" name="テキスト ボックス 5"/>
          <p:cNvSpPr txBox="1"/>
          <p:nvPr/>
        </p:nvSpPr>
        <p:spPr>
          <a:xfrm>
            <a:off x="6516216" y="5301208"/>
            <a:ext cx="1008112" cy="307777"/>
          </a:xfrm>
          <a:prstGeom prst="rect">
            <a:avLst/>
          </a:prstGeom>
          <a:noFill/>
        </p:spPr>
        <p:txBody>
          <a:bodyPr wrap="square" rtlCol="0">
            <a:spAutoFit/>
          </a:bodyPr>
          <a:lstStyle/>
          <a:p>
            <a:r>
              <a:rPr kumimoji="1" lang="en-US" altLang="ja-JP" sz="1400" dirty="0" smtClean="0"/>
              <a:t>MIS male</a:t>
            </a:r>
            <a:endParaRPr kumimoji="1" lang="ja-JP" altLang="en-US" sz="1400" dirty="0"/>
          </a:p>
        </p:txBody>
      </p:sp>
      <p:sp>
        <p:nvSpPr>
          <p:cNvPr id="7" name="テキスト ボックス 6"/>
          <p:cNvSpPr txBox="1"/>
          <p:nvPr/>
        </p:nvSpPr>
        <p:spPr>
          <a:xfrm>
            <a:off x="5292080" y="5301208"/>
            <a:ext cx="1224136" cy="307777"/>
          </a:xfrm>
          <a:prstGeom prst="rect">
            <a:avLst/>
          </a:prstGeom>
          <a:noFill/>
        </p:spPr>
        <p:txBody>
          <a:bodyPr wrap="square" rtlCol="0">
            <a:spAutoFit/>
          </a:bodyPr>
          <a:lstStyle/>
          <a:p>
            <a:r>
              <a:rPr kumimoji="1" lang="en-US" altLang="ja-JP" sz="1400" dirty="0" smtClean="0"/>
              <a:t>MIS female</a:t>
            </a:r>
            <a:endParaRPr kumimoji="1" lang="ja-JP" altLang="en-US" sz="1400" dirty="0"/>
          </a:p>
        </p:txBody>
      </p:sp>
      <p:sp>
        <p:nvSpPr>
          <p:cNvPr id="9" name="テキスト ボックス 8"/>
          <p:cNvSpPr txBox="1"/>
          <p:nvPr/>
        </p:nvSpPr>
        <p:spPr>
          <a:xfrm>
            <a:off x="2771800" y="5301208"/>
            <a:ext cx="1224136" cy="738664"/>
          </a:xfrm>
          <a:prstGeom prst="rect">
            <a:avLst/>
          </a:prstGeom>
          <a:noFill/>
        </p:spPr>
        <p:txBody>
          <a:bodyPr wrap="square" rtlCol="0">
            <a:spAutoFit/>
          </a:bodyPr>
          <a:lstStyle/>
          <a:p>
            <a:r>
              <a:rPr kumimoji="1" lang="en-US" altLang="ja-JP" sz="1400" dirty="0" smtClean="0"/>
              <a:t>Consumption Data of poor (*2)</a:t>
            </a:r>
            <a:endParaRPr kumimoji="1" lang="ja-JP" altLang="en-US" sz="1400" dirty="0"/>
          </a:p>
        </p:txBody>
      </p:sp>
      <p:sp>
        <p:nvSpPr>
          <p:cNvPr id="3" name="テキスト ボックス 2"/>
          <p:cNvSpPr txBox="1"/>
          <p:nvPr/>
        </p:nvSpPr>
        <p:spPr>
          <a:xfrm>
            <a:off x="107504" y="5949280"/>
            <a:ext cx="8962068" cy="1200329"/>
          </a:xfrm>
          <a:prstGeom prst="rect">
            <a:avLst/>
          </a:prstGeom>
          <a:noFill/>
        </p:spPr>
        <p:txBody>
          <a:bodyPr wrap="square" rtlCol="0">
            <a:spAutoFit/>
          </a:bodyPr>
          <a:lstStyle/>
          <a:p>
            <a:r>
              <a:rPr kumimoji="1" lang="en-US" altLang="ja-JP" dirty="0" smtClean="0"/>
              <a:t>The difference of our MIS estimate mainly comes from the expensive housing costs in </a:t>
            </a:r>
            <a:r>
              <a:rPr kumimoji="1" lang="en-US" altLang="ja-JP" dirty="0" err="1" smtClean="0"/>
              <a:t>Mitaka</a:t>
            </a:r>
            <a:r>
              <a:rPr kumimoji="1" lang="en-US" altLang="ja-JP" dirty="0" smtClean="0"/>
              <a:t>.  </a:t>
            </a:r>
            <a:r>
              <a:rPr kumimoji="1" lang="en-US" altLang="ja-JP" dirty="0"/>
              <a:t>Additionally, Food and recreation expense for Male MIS and clothing expense for Female MIS is higher than </a:t>
            </a:r>
            <a:r>
              <a:rPr kumimoji="1" lang="en-US" altLang="ja-JP" dirty="0" smtClean="0"/>
              <a:t>the other </a:t>
            </a:r>
            <a:r>
              <a:rPr kumimoji="1" lang="en-US" altLang="ja-JP" dirty="0"/>
              <a:t>estimates.</a:t>
            </a:r>
          </a:p>
          <a:p>
            <a:endParaRPr kumimoji="1" lang="ja-JP" altLang="en-US" dirty="0"/>
          </a:p>
        </p:txBody>
      </p:sp>
    </p:spTree>
    <p:extLst>
      <p:ext uri="{BB962C8B-B14F-4D97-AF65-F5344CB8AC3E}">
        <p14:creationId xmlns:p14="http://schemas.microsoft.com/office/powerpoint/2010/main" val="3126756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Comparing with Public Assistance </a:t>
            </a:r>
            <a:endParaRPr kumimoji="1" lang="ja-JP" altLang="en-US" sz="3200" dirty="0"/>
          </a:p>
        </p:txBody>
      </p:sp>
      <p:sp>
        <p:nvSpPr>
          <p:cNvPr id="3" name="コンテンツ プレースホルダー 2"/>
          <p:cNvSpPr>
            <a:spLocks noGrp="1"/>
          </p:cNvSpPr>
          <p:nvPr>
            <p:ph idx="1"/>
          </p:nvPr>
        </p:nvSpPr>
        <p:spPr/>
        <p:txBody>
          <a:bodyPr>
            <a:normAutofit fontScale="85000" lnSpcReduction="20000"/>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r>
              <a:rPr kumimoji="1" lang="en-US" altLang="ja-JP" sz="1600" dirty="0" smtClean="0"/>
              <a:t>However, Yamada &amp; </a:t>
            </a:r>
            <a:r>
              <a:rPr kumimoji="1" lang="en-US" altLang="ja-JP" sz="1600" dirty="0" err="1" smtClean="0"/>
              <a:t>Shikata</a:t>
            </a:r>
            <a:r>
              <a:rPr kumimoji="1" lang="en-US" altLang="ja-JP" sz="1600" dirty="0" smtClean="0"/>
              <a:t> estimates do not include yearly expenses for A.  For B and C, yearly expenses are included.</a:t>
            </a:r>
            <a:endParaRPr kumimoji="1" lang="ja-JP" altLang="en-US" sz="1600"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768796842"/>
              </p:ext>
            </p:extLst>
          </p:nvPr>
        </p:nvGraphicFramePr>
        <p:xfrm>
          <a:off x="533400" y="1638300"/>
          <a:ext cx="7466013" cy="3654425"/>
        </p:xfrm>
        <a:graphic>
          <a:graphicData uri="http://schemas.openxmlformats.org/presentationml/2006/ole">
            <mc:AlternateContent xmlns:mc="http://schemas.openxmlformats.org/markup-compatibility/2006">
              <mc:Choice xmlns:v="urn:schemas-microsoft-com:vml" Requires="v">
                <p:oleObj spid="_x0000_s1064" name="ワークシート" r:id="rId5" imgW="4867343" imgH="2381385" progId="Excel.Sheet.12">
                  <p:embed/>
                </p:oleObj>
              </mc:Choice>
              <mc:Fallback>
                <p:oleObj name="ワークシート" r:id="rId5" imgW="4867343" imgH="2381385" progId="Excel.Sheet.12">
                  <p:embed/>
                  <p:pic>
                    <p:nvPicPr>
                      <p:cNvPr id="0" name="Picture 3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1638300"/>
                        <a:ext cx="7466013" cy="3654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899592" y="6165304"/>
            <a:ext cx="6984776" cy="461665"/>
          </a:xfrm>
          <a:prstGeom prst="rect">
            <a:avLst/>
          </a:prstGeom>
          <a:noFill/>
        </p:spPr>
        <p:txBody>
          <a:bodyPr wrap="square" rtlCol="0">
            <a:spAutoFit/>
          </a:bodyPr>
          <a:lstStyle/>
          <a:p>
            <a:r>
              <a:rPr kumimoji="1" lang="en-US" altLang="ja-JP" sz="2400" dirty="0" smtClean="0"/>
              <a:t>PA Standard is the lowest.</a:t>
            </a:r>
            <a:endParaRPr kumimoji="1" lang="ja-JP" altLang="en-US" sz="2400" dirty="0"/>
          </a:p>
        </p:txBody>
      </p:sp>
    </p:spTree>
    <p:extLst>
      <p:ext uri="{BB962C8B-B14F-4D97-AF65-F5344CB8AC3E}">
        <p14:creationId xmlns:p14="http://schemas.microsoft.com/office/powerpoint/2010/main" val="509910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899592" y="548680"/>
            <a:ext cx="6552728" cy="1833736"/>
          </a:xfrm>
        </p:spPr>
        <p:txBody>
          <a:bodyPr>
            <a:normAutofit/>
          </a:bodyPr>
          <a:lstStyle/>
          <a:p>
            <a:pPr algn="l"/>
            <a:r>
              <a:rPr kumimoji="1" lang="en-US" altLang="ja-JP" dirty="0" smtClean="0">
                <a:latin typeface="Impact" pitchFamily="34" charset="0"/>
              </a:rPr>
              <a:t>Comparison of the MIS between Japan and the UK</a:t>
            </a:r>
            <a:endParaRPr kumimoji="1" lang="ja-JP" altLang="en-US" dirty="0">
              <a:latin typeface="Impact" pitchFamily="34" charset="0"/>
            </a:endParaRPr>
          </a:p>
        </p:txBody>
      </p:sp>
      <p:sp>
        <p:nvSpPr>
          <p:cNvPr id="3" name="スライド番号プレースホルダ 2"/>
          <p:cNvSpPr>
            <a:spLocks noGrp="1"/>
          </p:cNvSpPr>
          <p:nvPr>
            <p:ph type="sldNum" sz="quarter" idx="12"/>
          </p:nvPr>
        </p:nvSpPr>
        <p:spPr/>
        <p:txBody>
          <a:bodyPr/>
          <a:lstStyle/>
          <a:p>
            <a:fld id="{BC0E6806-D4A8-4D2F-9179-F7800893DC6B}" type="slidenum">
              <a:rPr lang="en-GB" smtClean="0"/>
              <a:pPr/>
              <a:t>22</a:t>
            </a:fld>
            <a:endParaRPr lang="en-GB"/>
          </a:p>
        </p:txBody>
      </p:sp>
    </p:spTree>
    <p:extLst>
      <p:ext uri="{BB962C8B-B14F-4D97-AF65-F5344CB8AC3E}">
        <p14:creationId xmlns:p14="http://schemas.microsoft.com/office/powerpoint/2010/main" val="3149345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normAutofit/>
          </a:bodyPr>
          <a:lstStyle/>
          <a:p>
            <a:r>
              <a:rPr lang="en-US" sz="3200" dirty="0" smtClean="0">
                <a:latin typeface="Calibri" pitchFamily="34" charset="0"/>
              </a:rPr>
              <a:t>Comparing the minimum acceptable standard of living</a:t>
            </a:r>
            <a:endParaRPr lang="en-GB" sz="3200" dirty="0">
              <a:latin typeface="Calibri" pitchFamily="34" charset="0"/>
            </a:endParaRPr>
          </a:p>
        </p:txBody>
      </p:sp>
      <p:sp>
        <p:nvSpPr>
          <p:cNvPr id="3" name="Content Placeholder 2"/>
          <p:cNvSpPr>
            <a:spLocks noGrp="1"/>
          </p:cNvSpPr>
          <p:nvPr>
            <p:ph sz="quarter" idx="1"/>
          </p:nvPr>
        </p:nvSpPr>
        <p:spPr>
          <a:xfrm>
            <a:off x="683568" y="1484784"/>
            <a:ext cx="7772400" cy="5112568"/>
          </a:xfrm>
        </p:spPr>
        <p:txBody>
          <a:bodyPr>
            <a:noAutofit/>
          </a:bodyPr>
          <a:lstStyle/>
          <a:p>
            <a:r>
              <a:rPr lang="en-US" sz="2800" dirty="0" smtClean="0">
                <a:latin typeface="Calibri" pitchFamily="34" charset="0"/>
              </a:rPr>
              <a:t>No significant gap in the definitions of minimum standard between Japan and the UK despite some differences in </a:t>
            </a:r>
            <a:r>
              <a:rPr lang="en-GB" sz="2800" dirty="0" smtClean="0">
                <a:latin typeface="Calibri" pitchFamily="34" charset="0"/>
              </a:rPr>
              <a:t>phraseology</a:t>
            </a:r>
            <a:r>
              <a:rPr lang="en-US" sz="2800" dirty="0" smtClean="0">
                <a:latin typeface="Calibri" pitchFamily="34" charset="0"/>
              </a:rPr>
              <a:t>. </a:t>
            </a:r>
          </a:p>
          <a:p>
            <a:pPr>
              <a:buNone/>
            </a:pPr>
            <a:r>
              <a:rPr lang="en-US" sz="2800" b="1" dirty="0" smtClean="0">
                <a:latin typeface="Calibri" pitchFamily="34" charset="0"/>
              </a:rPr>
              <a:t>In both countries:</a:t>
            </a:r>
          </a:p>
          <a:p>
            <a:r>
              <a:rPr lang="en-US" sz="2800" dirty="0" smtClean="0">
                <a:latin typeface="Calibri" pitchFamily="34" charset="0"/>
              </a:rPr>
              <a:t>The minimum necessary goods and services for everyone include those that make social participation possible as well as clothing, food and housing.</a:t>
            </a:r>
          </a:p>
          <a:p>
            <a:r>
              <a:rPr lang="en-US" sz="2800" dirty="0" smtClean="0">
                <a:latin typeface="Calibri" pitchFamily="34" charset="0"/>
              </a:rPr>
              <a:t>Where actually to spend money is left to individual values.</a:t>
            </a:r>
          </a:p>
        </p:txBody>
      </p:sp>
    </p:spTree>
    <p:extLst>
      <p:ext uri="{BB962C8B-B14F-4D97-AF65-F5344CB8AC3E}">
        <p14:creationId xmlns:p14="http://schemas.microsoft.com/office/powerpoint/2010/main" val="3734651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83568" y="1412776"/>
          <a:ext cx="7704856" cy="2523744"/>
        </p:xfrm>
        <a:graphic>
          <a:graphicData uri="http://schemas.openxmlformats.org/drawingml/2006/table">
            <a:tbl>
              <a:tblPr/>
              <a:tblGrid>
                <a:gridCol w="3980332"/>
                <a:gridCol w="237898"/>
                <a:gridCol w="866270"/>
                <a:gridCol w="820156"/>
                <a:gridCol w="216024"/>
                <a:gridCol w="792088"/>
                <a:gridCol w="792088"/>
              </a:tblGrid>
              <a:tr h="335007">
                <a:tc>
                  <a:txBody>
                    <a:bodyPr/>
                    <a:lstStyle/>
                    <a:p>
                      <a:pPr algn="r">
                        <a:lnSpc>
                          <a:spcPct val="115000"/>
                        </a:lnSpc>
                        <a:spcAft>
                          <a:spcPts val="0"/>
                        </a:spcAft>
                      </a:pPr>
                      <a:endParaRPr lang="en-GB" sz="2400" dirty="0">
                        <a:solidFill>
                          <a:srgbClr val="000000"/>
                        </a:solidFill>
                        <a:latin typeface="Calibri" pitchFamily="34" charset="0"/>
                        <a:ea typeface="Times New Roman"/>
                        <a:cs typeface="Times New Roman"/>
                      </a:endParaRPr>
                    </a:p>
                  </a:txBody>
                  <a:tcPr marL="59586" marR="59586" marT="0" marB="0" anchor="b">
                    <a:lnL>
                      <a:noFill/>
                    </a:lnL>
                    <a:lnR>
                      <a:noFill/>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GB" sz="2400" dirty="0">
                        <a:solidFill>
                          <a:srgbClr val="000000"/>
                        </a:solidFill>
                        <a:latin typeface="Calibri" pitchFamily="34" charset="0"/>
                        <a:ea typeface="ＭＳ 明朝"/>
                        <a:cs typeface="Times New Roman"/>
                      </a:endParaRPr>
                    </a:p>
                  </a:txBody>
                  <a:tcPr marL="59586" marR="59586" marT="0" marB="0">
                    <a:lnL>
                      <a:noFill/>
                    </a:lnL>
                    <a:lnR>
                      <a:noFill/>
                    </a:lnR>
                    <a:lnT w="28575"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gridSpan="2">
                  <a:txBody>
                    <a:bodyPr/>
                    <a:lstStyle/>
                    <a:p>
                      <a:pPr algn="ctr">
                        <a:lnSpc>
                          <a:spcPct val="115000"/>
                        </a:lnSpc>
                        <a:spcAft>
                          <a:spcPts val="0"/>
                        </a:spcAft>
                      </a:pPr>
                      <a:r>
                        <a:rPr lang="en-GB" sz="2400" dirty="0" smtClean="0">
                          <a:solidFill>
                            <a:srgbClr val="000000"/>
                          </a:solidFill>
                          <a:latin typeface="Calibri" pitchFamily="34" charset="0"/>
                          <a:ea typeface="Times New Roman"/>
                          <a:cs typeface="Times New Roman"/>
                        </a:rPr>
                        <a:t>$</a:t>
                      </a:r>
                      <a:r>
                        <a:rPr lang="en-GB" sz="2400" dirty="0" smtClean="0">
                          <a:solidFill>
                            <a:srgbClr val="000000"/>
                          </a:solidFill>
                          <a:latin typeface="Calibri" pitchFamily="34" charset="0"/>
                          <a:ea typeface="ＭＳ 明朝"/>
                          <a:cs typeface="Times New Roman"/>
                        </a:rPr>
                        <a:t>20</a:t>
                      </a:r>
                      <a:r>
                        <a:rPr lang="en-GB" sz="2400" dirty="0" smtClean="0">
                          <a:solidFill>
                            <a:srgbClr val="000000"/>
                          </a:solidFill>
                          <a:latin typeface="Calibri" pitchFamily="34" charset="0"/>
                          <a:ea typeface="Times New Roman"/>
                          <a:cs typeface="Times New Roman"/>
                        </a:rPr>
                        <a:t>10 </a:t>
                      </a:r>
                      <a:endParaRPr lang="en-GB" sz="2400" dirty="0">
                        <a:latin typeface="Calibri" pitchFamily="34" charset="0"/>
                        <a:ea typeface="ＭＳ 明朝"/>
                        <a:cs typeface="Times New Roman"/>
                      </a:endParaRPr>
                    </a:p>
                  </a:txBody>
                  <a:tcPr marL="59586" marR="59586" marT="0" marB="0">
                    <a:lnL>
                      <a:noFill/>
                    </a:lnL>
                    <a:lnR>
                      <a:noFill/>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en-GB" sz="2400" dirty="0">
                        <a:solidFill>
                          <a:schemeClr val="tx1"/>
                        </a:solidFill>
                        <a:latin typeface="Calibri" pitchFamily="34" charset="0"/>
                        <a:ea typeface="Times New Roman"/>
                        <a:cs typeface="Times New Roman"/>
                      </a:endParaRPr>
                    </a:p>
                  </a:txBody>
                  <a:tcPr marL="59586" marR="59586" marT="0" marB="0">
                    <a:lnL>
                      <a:noFill/>
                    </a:lnL>
                    <a:lnR>
                      <a:noFill/>
                    </a:lnR>
                    <a:lnT w="28575" cap="flat" cmpd="sng" algn="ctr">
                      <a:solidFill>
                        <a:schemeClr val="tx1"/>
                      </a:solidFill>
                      <a:prstDash val="solid"/>
                      <a:round/>
                      <a:headEnd type="none" w="med" len="med"/>
                      <a:tailEnd type="none" w="med" len="med"/>
                    </a:lnT>
                    <a:lnB>
                      <a:noFill/>
                    </a:lnB>
                    <a:noFill/>
                  </a:tcPr>
                </a:tc>
                <a:tc gridSpan="2">
                  <a:txBody>
                    <a:bodyPr/>
                    <a:lstStyle/>
                    <a:p>
                      <a:pPr algn="ctr">
                        <a:lnSpc>
                          <a:spcPct val="115000"/>
                        </a:lnSpc>
                        <a:spcAft>
                          <a:spcPts val="0"/>
                        </a:spcAft>
                      </a:pPr>
                      <a:r>
                        <a:rPr lang="en-GB" sz="2400" dirty="0" smtClean="0">
                          <a:solidFill>
                            <a:schemeClr val="tx1"/>
                          </a:solidFill>
                          <a:latin typeface="Calibri" pitchFamily="34" charset="0"/>
                          <a:ea typeface="ＭＳ 明朝"/>
                          <a:cs typeface="Times New Roman"/>
                        </a:rPr>
                        <a:t>% to AW</a:t>
                      </a:r>
                      <a:endParaRPr lang="en-GB" sz="2400" dirty="0">
                        <a:solidFill>
                          <a:schemeClr val="tx1"/>
                        </a:solidFill>
                        <a:latin typeface="Calibri" pitchFamily="34" charset="0"/>
                        <a:ea typeface="ＭＳ 明朝"/>
                        <a:cs typeface="Times New Roman"/>
                      </a:endParaRPr>
                    </a:p>
                  </a:txBody>
                  <a:tcPr marL="59586" marR="59586" marT="0" marB="0" anchor="b">
                    <a:lnL>
                      <a:noFill/>
                    </a:lnL>
                    <a:lnR>
                      <a:noFill/>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7552">
                <a:tc>
                  <a:txBody>
                    <a:bodyPr/>
                    <a:lstStyle/>
                    <a:p>
                      <a:pPr algn="r">
                        <a:lnSpc>
                          <a:spcPct val="115000"/>
                        </a:lnSpc>
                        <a:spcAft>
                          <a:spcPts val="0"/>
                        </a:spcAft>
                      </a:pPr>
                      <a:endParaRPr lang="en-GB" sz="2400" dirty="0">
                        <a:latin typeface="Calibri" pitchFamily="34" charset="0"/>
                        <a:ea typeface="ＭＳ 明朝"/>
                        <a:cs typeface="Times New Roman"/>
                      </a:endParaRPr>
                    </a:p>
                  </a:txBody>
                  <a:tcPr marL="59586" marR="59586"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15000"/>
                        </a:lnSpc>
                        <a:spcAft>
                          <a:spcPts val="0"/>
                        </a:spcAft>
                      </a:pPr>
                      <a:endParaRPr lang="en-GB" sz="2400" dirty="0">
                        <a:solidFill>
                          <a:srgbClr val="000000"/>
                        </a:solidFill>
                        <a:latin typeface="Calibri" pitchFamily="34" charset="0"/>
                        <a:ea typeface="Times New Roman"/>
                        <a:cs typeface="Times New Roman"/>
                      </a:endParaRPr>
                    </a:p>
                  </a:txBody>
                  <a:tcPr marL="59586" marR="59586"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US" sz="2400" dirty="0" smtClean="0">
                          <a:latin typeface="Calibri" pitchFamily="34" charset="0"/>
                          <a:ea typeface="ＭＳ 明朝"/>
                          <a:cs typeface="Times New Roman"/>
                        </a:rPr>
                        <a:t>JPN</a:t>
                      </a:r>
                      <a:endParaRPr lang="en-GB" sz="2400" dirty="0">
                        <a:latin typeface="Calibri" pitchFamily="34" charset="0"/>
                        <a:ea typeface="ＭＳ 明朝"/>
                        <a:cs typeface="Times New Roman"/>
                      </a:endParaRPr>
                    </a:p>
                  </a:txBody>
                  <a:tcPr marL="59586" marR="59586"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2400" dirty="0" smtClean="0">
                          <a:latin typeface="Calibri" pitchFamily="34" charset="0"/>
                          <a:ea typeface="ＭＳ 明朝"/>
                          <a:cs typeface="Times New Roman"/>
                        </a:rPr>
                        <a:t>UK</a:t>
                      </a:r>
                      <a:endParaRPr lang="en-GB" sz="2400" dirty="0">
                        <a:latin typeface="Calibri" pitchFamily="34" charset="0"/>
                        <a:ea typeface="ＭＳ 明朝"/>
                        <a:cs typeface="Times New Roman"/>
                      </a:endParaRPr>
                    </a:p>
                  </a:txBody>
                  <a:tcPr marL="59586" marR="59586"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ct val="115000"/>
                        </a:lnSpc>
                        <a:spcAft>
                          <a:spcPts val="0"/>
                        </a:spcAft>
                      </a:pPr>
                      <a:endParaRPr lang="en-GB" sz="2400" dirty="0">
                        <a:solidFill>
                          <a:srgbClr val="000000"/>
                        </a:solidFill>
                        <a:latin typeface="Calibri" pitchFamily="34" charset="0"/>
                        <a:ea typeface="Times New Roman"/>
                        <a:cs typeface="Times New Roman"/>
                      </a:endParaRPr>
                    </a:p>
                  </a:txBody>
                  <a:tcPr marL="59586" marR="59586" marT="0" marB="0">
                    <a:lnL>
                      <a:noFill/>
                    </a:lnL>
                    <a:lnR>
                      <a:noFill/>
                    </a:lnR>
                    <a:lnT>
                      <a:noFill/>
                    </a:lnT>
                    <a:lnB>
                      <a:noFill/>
                    </a:lnB>
                    <a:noFill/>
                  </a:tcPr>
                </a:tc>
                <a:tc>
                  <a:txBody>
                    <a:bodyPr/>
                    <a:lstStyle/>
                    <a:p>
                      <a:pPr algn="ctr">
                        <a:lnSpc>
                          <a:spcPct val="115000"/>
                        </a:lnSpc>
                        <a:spcAft>
                          <a:spcPts val="0"/>
                        </a:spcAft>
                      </a:pPr>
                      <a:r>
                        <a:rPr lang="en-US" sz="2400" dirty="0" smtClean="0">
                          <a:latin typeface="Calibri" pitchFamily="34" charset="0"/>
                          <a:ea typeface="ＭＳ 明朝"/>
                          <a:cs typeface="Times New Roman"/>
                        </a:rPr>
                        <a:t>JPN</a:t>
                      </a:r>
                      <a:endParaRPr lang="en-GB" sz="2400" dirty="0">
                        <a:latin typeface="Calibri" pitchFamily="34" charset="0"/>
                        <a:ea typeface="ＭＳ 明朝"/>
                        <a:cs typeface="Times New Roman"/>
                      </a:endParaRPr>
                    </a:p>
                  </a:txBody>
                  <a:tcPr marL="59586" marR="59586"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US" sz="2400" dirty="0" smtClean="0">
                          <a:latin typeface="Calibri" pitchFamily="34" charset="0"/>
                          <a:ea typeface="ＭＳ 明朝"/>
                          <a:cs typeface="Times New Roman"/>
                        </a:rPr>
                        <a:t>UK</a:t>
                      </a:r>
                      <a:endParaRPr lang="en-GB" sz="2400" dirty="0">
                        <a:latin typeface="Calibri" pitchFamily="34" charset="0"/>
                        <a:ea typeface="ＭＳ 明朝"/>
                        <a:cs typeface="Times New Roman"/>
                      </a:endParaRPr>
                    </a:p>
                  </a:txBody>
                  <a:tcPr marL="59586" marR="59586"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335007">
                <a:tc>
                  <a:txBody>
                    <a:bodyPr/>
                    <a:lstStyle/>
                    <a:p>
                      <a:pPr algn="r">
                        <a:lnSpc>
                          <a:spcPct val="115000"/>
                        </a:lnSpc>
                        <a:spcAft>
                          <a:spcPts val="0"/>
                        </a:spcAft>
                      </a:pPr>
                      <a:r>
                        <a:rPr lang="en-GB" sz="2400" dirty="0" smtClean="0">
                          <a:solidFill>
                            <a:srgbClr val="000000"/>
                          </a:solidFill>
                          <a:latin typeface="Calibri" pitchFamily="34" charset="0"/>
                          <a:ea typeface="ＭＳ 明朝"/>
                          <a:cs typeface="Times New Roman"/>
                        </a:rPr>
                        <a:t>Total</a:t>
                      </a:r>
                      <a:r>
                        <a:rPr lang="en-GB" sz="2400" baseline="50000" dirty="0" smtClean="0">
                          <a:solidFill>
                            <a:srgbClr val="000000"/>
                          </a:solidFill>
                          <a:latin typeface="Calibri" pitchFamily="34" charset="0"/>
                          <a:ea typeface="ＭＳ 明朝"/>
                          <a:cs typeface="Times New Roman"/>
                        </a:rPr>
                        <a:t>* </a:t>
                      </a:r>
                    </a:p>
                    <a:p>
                      <a:pPr algn="r">
                        <a:lnSpc>
                          <a:spcPct val="115000"/>
                        </a:lnSpc>
                        <a:spcAft>
                          <a:spcPts val="0"/>
                        </a:spcAft>
                      </a:pPr>
                      <a:r>
                        <a:rPr lang="en-GB" sz="2400" b="0" dirty="0" smtClean="0">
                          <a:solidFill>
                            <a:srgbClr val="000000"/>
                          </a:solidFill>
                          <a:latin typeface="Calibri" pitchFamily="34" charset="0"/>
                          <a:ea typeface="ＭＳ 明朝"/>
                          <a:cs typeface="Times New Roman"/>
                        </a:rPr>
                        <a:t>– </a:t>
                      </a:r>
                      <a:r>
                        <a:rPr lang="en-GB" sz="2400" b="0" dirty="0">
                          <a:solidFill>
                            <a:srgbClr val="000000"/>
                          </a:solidFill>
                          <a:latin typeface="Calibri" pitchFamily="34" charset="0"/>
                          <a:ea typeface="ＭＳ 明朝"/>
                          <a:cs typeface="Times New Roman"/>
                        </a:rPr>
                        <a:t>Excluding rent, council tax, medical expenses and private health insurances</a:t>
                      </a:r>
                      <a:endParaRPr lang="en-GB" sz="2400" b="0" dirty="0">
                        <a:latin typeface="Calibri" pitchFamily="34" charset="0"/>
                        <a:ea typeface="ＭＳ 明朝"/>
                        <a:cs typeface="Times New Roman"/>
                      </a:endParaRPr>
                    </a:p>
                  </a:txBody>
                  <a:tcPr marL="59586" marR="59586" marT="0" marB="0" anchor="b">
                    <a:lnL>
                      <a:noFill/>
                    </a:lnL>
                    <a:lnR>
                      <a:noFill/>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15000"/>
                        </a:lnSpc>
                        <a:spcAft>
                          <a:spcPts val="0"/>
                        </a:spcAft>
                      </a:pPr>
                      <a:endParaRPr lang="en-GB" sz="2400" b="0" dirty="0">
                        <a:latin typeface="Calibri" pitchFamily="34" charset="0"/>
                        <a:ea typeface="ＭＳ 明朝"/>
                        <a:cs typeface="Times New Roman"/>
                      </a:endParaRPr>
                    </a:p>
                  </a:txBody>
                  <a:tcPr marL="59586" marR="59586" marT="0" marB="0">
                    <a:lnL>
                      <a:noFill/>
                    </a:lnL>
                    <a:lnR>
                      <a:noFill/>
                    </a:lnR>
                    <a:lnT>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GB" sz="2400" b="0" dirty="0">
                          <a:solidFill>
                            <a:srgbClr val="000000"/>
                          </a:solidFill>
                          <a:latin typeface="Calibri" pitchFamily="34" charset="0"/>
                          <a:ea typeface="ＭＳ 明朝"/>
                          <a:cs typeface="Times New Roman"/>
                        </a:rPr>
                        <a:t>233</a:t>
                      </a:r>
                      <a:endParaRPr lang="en-GB" sz="2400" b="0" dirty="0">
                        <a:latin typeface="Calibri" pitchFamily="34" charset="0"/>
                        <a:ea typeface="ＭＳ 明朝"/>
                        <a:cs typeface="Times New Roman"/>
                      </a:endParaRPr>
                    </a:p>
                  </a:txBody>
                  <a:tcPr marL="59586" marR="59586" marT="0" marB="0" anchor="ctr">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GB" sz="2400" b="0" dirty="0" smtClean="0">
                          <a:solidFill>
                            <a:srgbClr val="000000"/>
                          </a:solidFill>
                          <a:latin typeface="Calibri" pitchFamily="34" charset="0"/>
                          <a:ea typeface="ＭＳ 明朝"/>
                          <a:cs typeface="Times New Roman"/>
                        </a:rPr>
                        <a:t>241</a:t>
                      </a:r>
                      <a:endParaRPr lang="en-GB" sz="2400" b="0" dirty="0">
                        <a:latin typeface="Calibri" pitchFamily="34" charset="0"/>
                        <a:ea typeface="ＭＳ 明朝"/>
                        <a:cs typeface="Times New Roman"/>
                      </a:endParaRPr>
                    </a:p>
                  </a:txBody>
                  <a:tcPr marL="59586" marR="59586" marT="0" marB="0" anchor="ctr">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15000"/>
                        </a:lnSpc>
                        <a:spcAft>
                          <a:spcPts val="0"/>
                        </a:spcAft>
                      </a:pPr>
                      <a:endParaRPr lang="en-GB" sz="2400" b="0" dirty="0">
                        <a:latin typeface="Calibri" pitchFamily="34" charset="0"/>
                        <a:ea typeface="ＭＳ 明朝"/>
                        <a:cs typeface="Times New Roman"/>
                      </a:endParaRPr>
                    </a:p>
                  </a:txBody>
                  <a:tcPr marL="59586" marR="59586" marT="0" marB="0" anchor="ctr">
                    <a:lnL>
                      <a:noFill/>
                    </a:lnL>
                    <a:lnR>
                      <a:noFill/>
                    </a:lnR>
                    <a:lnT>
                      <a:noFill/>
                    </a:lnT>
                    <a:lnB w="28575"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2400" b="0" dirty="0" smtClean="0">
                          <a:latin typeface="Calibri" pitchFamily="34" charset="0"/>
                          <a:ea typeface="ＭＳ 明朝"/>
                          <a:cs typeface="Times New Roman"/>
                        </a:rPr>
                        <a:t>36</a:t>
                      </a:r>
                      <a:endParaRPr lang="en-GB" sz="2400" b="0" dirty="0">
                        <a:latin typeface="Calibri" pitchFamily="34" charset="0"/>
                        <a:ea typeface="ＭＳ 明朝"/>
                        <a:cs typeface="Times New Roman"/>
                      </a:endParaRPr>
                    </a:p>
                  </a:txBody>
                  <a:tcPr marL="59586" marR="59586" marT="0" marB="0" anchor="ctr">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GB" sz="2400" b="0" dirty="0" smtClean="0">
                          <a:solidFill>
                            <a:srgbClr val="000000"/>
                          </a:solidFill>
                          <a:latin typeface="Calibri" pitchFamily="34" charset="0"/>
                          <a:ea typeface="ＭＳ 明朝"/>
                          <a:cs typeface="Times New Roman"/>
                        </a:rPr>
                        <a:t>29</a:t>
                      </a:r>
                      <a:endParaRPr lang="en-GB" sz="2400" b="0" dirty="0">
                        <a:latin typeface="Calibri" pitchFamily="34" charset="0"/>
                        <a:ea typeface="ＭＳ 明朝"/>
                        <a:cs typeface="Times New Roman"/>
                      </a:endParaRPr>
                    </a:p>
                  </a:txBody>
                  <a:tcPr marL="59586" marR="59586" marT="0" marB="0" anchor="ctr">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40000"/>
                        <a:lumOff val="60000"/>
                      </a:schemeClr>
                    </a:solidFill>
                  </a:tcPr>
                </a:tc>
              </a:tr>
            </a:tbl>
          </a:graphicData>
        </a:graphic>
      </p:graphicFrame>
      <p:sp>
        <p:nvSpPr>
          <p:cNvPr id="6" name="Title 5"/>
          <p:cNvSpPr>
            <a:spLocks noGrp="1"/>
          </p:cNvSpPr>
          <p:nvPr>
            <p:ph type="title"/>
          </p:nvPr>
        </p:nvSpPr>
        <p:spPr>
          <a:xfrm>
            <a:off x="611560" y="260648"/>
            <a:ext cx="7772400" cy="634082"/>
          </a:xfrm>
        </p:spPr>
        <p:txBody>
          <a:bodyPr>
            <a:normAutofit/>
          </a:bodyPr>
          <a:lstStyle/>
          <a:p>
            <a:r>
              <a:rPr lang="en-US" sz="3200" dirty="0" smtClean="0">
                <a:latin typeface="Calibri" pitchFamily="34" charset="0"/>
              </a:rPr>
              <a:t>MIS budgets for a single working-age adult</a:t>
            </a:r>
            <a:endParaRPr lang="en-GB" sz="3200" dirty="0">
              <a:latin typeface="Calibri" pitchFamily="34" charset="0"/>
            </a:endParaRPr>
          </a:p>
        </p:txBody>
      </p:sp>
      <p:sp>
        <p:nvSpPr>
          <p:cNvPr id="8" name="Title 5"/>
          <p:cNvSpPr txBox="1">
            <a:spLocks/>
          </p:cNvSpPr>
          <p:nvPr/>
        </p:nvSpPr>
        <p:spPr>
          <a:xfrm>
            <a:off x="683568" y="4077072"/>
            <a:ext cx="7848872" cy="720080"/>
          </a:xfrm>
          <a:prstGeom prst="rect">
            <a:avLst/>
          </a:prstGeom>
        </p:spPr>
        <p:txBody>
          <a:bodyPr bIns="9144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600" b="0" i="0" u="none" strike="noStrike" kern="1200" cap="none" spc="0" normalizeH="0" baseline="0" noProof="0" dirty="0" smtClean="0">
                <a:ln>
                  <a:noFill/>
                </a:ln>
                <a:effectLst/>
                <a:uLnTx/>
                <a:uFillTx/>
                <a:latin typeface="Calibri" pitchFamily="34" charset="0"/>
                <a:ea typeface="+mj-ea"/>
                <a:cs typeface="+mj-cs"/>
              </a:rPr>
              <a:t>Notes:</a:t>
            </a:r>
          </a:p>
          <a:p>
            <a:pPr marL="457200" marR="0" lvl="0" indent="-457200" algn="l" defTabSz="914400" rtl="0" eaLnBrk="1" fontAlgn="auto" latinLnBrk="0" hangingPunct="1">
              <a:lnSpc>
                <a:spcPct val="100000"/>
              </a:lnSpc>
              <a:spcBef>
                <a:spcPct val="0"/>
              </a:spcBef>
              <a:spcAft>
                <a:spcPts val="0"/>
              </a:spcAft>
              <a:buClrTx/>
              <a:buSzTx/>
              <a:buFontTx/>
              <a:buAutoNum type="arabicPeriod"/>
              <a:tabLst/>
              <a:defRPr/>
            </a:pPr>
            <a:r>
              <a:rPr kumimoji="0" lang="en-US" sz="1600" b="0" i="0" u="none" strike="noStrike" kern="1200" cap="none" spc="0" normalizeH="0" baseline="0" noProof="0" dirty="0" smtClean="0">
                <a:ln>
                  <a:noFill/>
                </a:ln>
                <a:effectLst/>
                <a:uLnTx/>
                <a:uFillTx/>
                <a:latin typeface="Calibri" pitchFamily="34" charset="0"/>
                <a:ea typeface="+mj-ea"/>
                <a:cs typeface="+mj-cs"/>
              </a:rPr>
              <a:t>Weekly budgets adjusted </a:t>
            </a:r>
            <a:r>
              <a:rPr lang="en-US" sz="1600" dirty="0" smtClean="0">
                <a:latin typeface="Calibri" pitchFamily="34" charset="0"/>
                <a:ea typeface="+mj-ea"/>
                <a:cs typeface="+mj-cs"/>
              </a:rPr>
              <a:t>for</a:t>
            </a:r>
            <a:r>
              <a:rPr kumimoji="0" lang="en-US" sz="1600" b="0" i="0" u="none" strike="noStrike" kern="1200" cap="none" spc="0" normalizeH="0" baseline="0" noProof="0" dirty="0" smtClean="0">
                <a:ln>
                  <a:noFill/>
                </a:ln>
                <a:effectLst/>
                <a:uLnTx/>
                <a:uFillTx/>
                <a:latin typeface="Calibri" pitchFamily="34" charset="0"/>
                <a:ea typeface="+mj-ea"/>
                <a:cs typeface="+mj-cs"/>
              </a:rPr>
              <a:t> Purchasing</a:t>
            </a:r>
            <a:r>
              <a:rPr kumimoji="0" lang="en-US" sz="1600" b="0" i="0" u="none" strike="noStrike" kern="1200" cap="none" spc="0" normalizeH="0" noProof="0" dirty="0" smtClean="0">
                <a:ln>
                  <a:noFill/>
                </a:ln>
                <a:effectLst/>
                <a:uLnTx/>
                <a:uFillTx/>
                <a:latin typeface="Calibri" pitchFamily="34" charset="0"/>
                <a:ea typeface="+mj-ea"/>
                <a:cs typeface="+mj-cs"/>
              </a:rPr>
              <a:t> Power Parities</a:t>
            </a:r>
          </a:p>
          <a:p>
            <a:pPr marL="457200" marR="0" lvl="0" indent="-457200" algn="l" defTabSz="914400" rtl="0" eaLnBrk="1" fontAlgn="auto" latinLnBrk="0" hangingPunct="1">
              <a:lnSpc>
                <a:spcPct val="100000"/>
              </a:lnSpc>
              <a:spcBef>
                <a:spcPct val="0"/>
              </a:spcBef>
              <a:spcAft>
                <a:spcPts val="0"/>
              </a:spcAft>
              <a:buClrTx/>
              <a:buSzTx/>
              <a:buFontTx/>
              <a:buAutoNum type="arabicPeriod"/>
              <a:tabLst/>
              <a:defRPr/>
            </a:pPr>
            <a:r>
              <a:rPr lang="en-US" sz="1600" baseline="0" dirty="0" smtClean="0">
                <a:latin typeface="Calibri" pitchFamily="34" charset="0"/>
                <a:ea typeface="+mj-ea"/>
                <a:cs typeface="+mj-cs"/>
              </a:rPr>
              <a:t>AW: Average Wage</a:t>
            </a:r>
            <a:endParaRPr kumimoji="0" lang="en-GB" sz="1600" b="0" i="0" u="none" strike="noStrike" kern="1200" cap="none" spc="0" normalizeH="0" baseline="0" noProof="0" dirty="0">
              <a:ln>
                <a:noFill/>
              </a:ln>
              <a:effectLst/>
              <a:uLnTx/>
              <a:uFillTx/>
              <a:latin typeface="Calibri" pitchFamily="34" charset="0"/>
              <a:ea typeface="+mj-ea"/>
              <a:cs typeface="+mj-cs"/>
            </a:endParaRPr>
          </a:p>
        </p:txBody>
      </p:sp>
    </p:spTree>
    <p:extLst>
      <p:ext uri="{BB962C8B-B14F-4D97-AF65-F5344CB8AC3E}">
        <p14:creationId xmlns:p14="http://schemas.microsoft.com/office/powerpoint/2010/main" val="4343729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alibri" pitchFamily="34" charset="0"/>
                <a:ea typeface="GungsuhChe" pitchFamily="49" charset="-127"/>
              </a:rPr>
              <a:t>Assessing social assistance and minimum wage levels against the MIS </a:t>
            </a:r>
            <a:endParaRPr lang="en-US" sz="3200" dirty="0">
              <a:latin typeface="Calibri" pitchFamily="34" charset="0"/>
              <a:ea typeface="GungsuhChe" pitchFamily="49" charset="-127"/>
            </a:endParaRPr>
          </a:p>
        </p:txBody>
      </p:sp>
      <p:graphicFrame>
        <p:nvGraphicFramePr>
          <p:cNvPr id="4" name="Table 3"/>
          <p:cNvGraphicFramePr>
            <a:graphicFrameLocks noGrp="1"/>
          </p:cNvGraphicFramePr>
          <p:nvPr/>
        </p:nvGraphicFramePr>
        <p:xfrm>
          <a:off x="971600" y="1484784"/>
          <a:ext cx="7272808" cy="4862264"/>
        </p:xfrm>
        <a:graphic>
          <a:graphicData uri="http://schemas.openxmlformats.org/drawingml/2006/table">
            <a:tbl>
              <a:tblPr/>
              <a:tblGrid>
                <a:gridCol w="3096344"/>
                <a:gridCol w="1080120"/>
                <a:gridCol w="1584176"/>
                <a:gridCol w="1512168"/>
              </a:tblGrid>
              <a:tr h="432048">
                <a:tc>
                  <a:txBody>
                    <a:bodyPr/>
                    <a:lstStyle/>
                    <a:p>
                      <a:pPr>
                        <a:lnSpc>
                          <a:spcPts val="1800"/>
                        </a:lnSpc>
                        <a:spcAft>
                          <a:spcPts val="0"/>
                        </a:spcAft>
                      </a:pPr>
                      <a:endParaRPr lang="en-GB" sz="2000" dirty="0">
                        <a:latin typeface="Calibri" pitchFamily="34" charset="0"/>
                        <a:ea typeface="ＭＳ 明朝"/>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tcPr>
                </a:tc>
                <a:tc>
                  <a:txBody>
                    <a:bodyPr/>
                    <a:lstStyle/>
                    <a:p>
                      <a:pPr algn="r">
                        <a:lnSpc>
                          <a:spcPts val="1800"/>
                        </a:lnSpc>
                        <a:spcAft>
                          <a:spcPts val="0"/>
                        </a:spcAft>
                      </a:pPr>
                      <a:endParaRPr lang="en-GB" sz="2000" dirty="0">
                        <a:latin typeface="Calibri" pitchFamily="34" charset="0"/>
                        <a:ea typeface="ＭＳ 明朝"/>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tcPr>
                </a:tc>
                <a:tc>
                  <a:txBody>
                    <a:bodyPr/>
                    <a:lstStyle/>
                    <a:p>
                      <a:pPr algn="r">
                        <a:lnSpc>
                          <a:spcPts val="1800"/>
                        </a:lnSpc>
                        <a:spcAft>
                          <a:spcPts val="0"/>
                        </a:spcAft>
                      </a:pPr>
                      <a:r>
                        <a:rPr lang="en-GB" sz="2400" dirty="0" smtClean="0">
                          <a:latin typeface="Calibri" pitchFamily="34" charset="0"/>
                          <a:ea typeface="ＭＳ 明朝"/>
                          <a:cs typeface="Times New Roman"/>
                        </a:rPr>
                        <a:t>JPN</a:t>
                      </a:r>
                      <a:endParaRPr lang="en-US" sz="2400" dirty="0">
                        <a:latin typeface="Calibri" pitchFamily="34" charset="0"/>
                        <a:ea typeface="ＭＳ 明朝"/>
                        <a:cs typeface="Times New Roman"/>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a:noFill/>
                    </a:lnB>
                    <a:solidFill>
                      <a:schemeClr val="tx2">
                        <a:lumMod val="20000"/>
                        <a:lumOff val="80000"/>
                      </a:schemeClr>
                    </a:solidFill>
                  </a:tcPr>
                </a:tc>
                <a:tc>
                  <a:txBody>
                    <a:bodyPr/>
                    <a:lstStyle/>
                    <a:p>
                      <a:pPr marR="69850" algn="r">
                        <a:lnSpc>
                          <a:spcPts val="1800"/>
                        </a:lnSpc>
                        <a:spcAft>
                          <a:spcPts val="0"/>
                        </a:spcAft>
                      </a:pPr>
                      <a:r>
                        <a:rPr lang="en-GB" sz="2400" dirty="0" smtClean="0">
                          <a:solidFill>
                            <a:srgbClr val="000000"/>
                          </a:solidFill>
                          <a:latin typeface="Calibri" pitchFamily="34" charset="0"/>
                          <a:ea typeface="ＭＳ 明朝"/>
                          <a:cs typeface="Times New Roman"/>
                        </a:rPr>
                        <a:t>UK</a:t>
                      </a:r>
                      <a:endParaRPr lang="en-US" sz="2400" dirty="0">
                        <a:latin typeface="Calibri" pitchFamily="34" charset="0"/>
                        <a:ea typeface="ＭＳ 明朝"/>
                        <a:cs typeface="Times New Roman"/>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a:noFill/>
                    </a:lnB>
                    <a:solidFill>
                      <a:schemeClr val="tx2">
                        <a:lumMod val="40000"/>
                        <a:lumOff val="60000"/>
                      </a:schemeClr>
                    </a:solidFill>
                  </a:tcPr>
                </a:tc>
              </a:tr>
              <a:tr h="432910">
                <a:tc>
                  <a:txBody>
                    <a:bodyPr/>
                    <a:lstStyle/>
                    <a:p>
                      <a:pPr>
                        <a:lnSpc>
                          <a:spcPts val="1800"/>
                        </a:lnSpc>
                        <a:spcAft>
                          <a:spcPts val="0"/>
                        </a:spcAft>
                      </a:pPr>
                      <a:endParaRPr lang="en-GB" sz="2000" dirty="0">
                        <a:latin typeface="Calibri" pitchFamily="34" charset="0"/>
                        <a:ea typeface="ＭＳ 明朝"/>
                        <a:cs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ts val="1800"/>
                        </a:lnSpc>
                        <a:spcAft>
                          <a:spcPts val="0"/>
                        </a:spcAft>
                      </a:pPr>
                      <a:endParaRPr lang="en-GB" sz="2000" dirty="0">
                        <a:solidFill>
                          <a:srgbClr val="000000"/>
                        </a:solidFill>
                        <a:latin typeface="Calibri" pitchFamily="34" charset="0"/>
                        <a:ea typeface="Times New Roman"/>
                        <a:cs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ts val="1800"/>
                        </a:lnSpc>
                        <a:spcAft>
                          <a:spcPts val="0"/>
                        </a:spcAft>
                      </a:pPr>
                      <a:r>
                        <a:rPr lang="en-GB" sz="2400" dirty="0" smtClean="0">
                          <a:solidFill>
                            <a:srgbClr val="000000"/>
                          </a:solidFill>
                          <a:latin typeface="Calibri" pitchFamily="34" charset="0"/>
                          <a:ea typeface="Times New Roman"/>
                          <a:cs typeface="Times New Roman"/>
                        </a:rPr>
                        <a:t>¥</a:t>
                      </a:r>
                      <a:r>
                        <a:rPr lang="en-GB" sz="2400" dirty="0" smtClean="0">
                          <a:solidFill>
                            <a:srgbClr val="000000"/>
                          </a:solidFill>
                          <a:latin typeface="Calibri" pitchFamily="34" charset="0"/>
                          <a:ea typeface="ＭＳ 明朝"/>
                          <a:cs typeface="Times New Roman"/>
                        </a:rPr>
                        <a:t> </a:t>
                      </a:r>
                      <a:r>
                        <a:rPr lang="en-GB" sz="2400" dirty="0" err="1">
                          <a:solidFill>
                            <a:srgbClr val="000000"/>
                          </a:solidFill>
                          <a:latin typeface="Calibri" pitchFamily="34" charset="0"/>
                          <a:ea typeface="ＭＳ 明朝"/>
                          <a:cs typeface="Times New Roman"/>
                        </a:rPr>
                        <a:t>pw</a:t>
                      </a:r>
                      <a:endParaRPr lang="en-US" sz="2400" dirty="0">
                        <a:latin typeface="Calibri" pitchFamily="34" charset="0"/>
                        <a:ea typeface="ＭＳ 明朝"/>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r">
                        <a:lnSpc>
                          <a:spcPts val="1800"/>
                        </a:lnSpc>
                        <a:spcAft>
                          <a:spcPts val="0"/>
                        </a:spcAft>
                      </a:pPr>
                      <a:r>
                        <a:rPr lang="en-GB" sz="2400" dirty="0">
                          <a:solidFill>
                            <a:srgbClr val="000000"/>
                          </a:solidFill>
                          <a:latin typeface="Calibri" pitchFamily="34" charset="0"/>
                          <a:ea typeface="Times New Roman"/>
                          <a:cs typeface="Times New Roman"/>
                        </a:rPr>
                        <a:t>£</a:t>
                      </a:r>
                      <a:r>
                        <a:rPr lang="en-GB" sz="2400" dirty="0">
                          <a:solidFill>
                            <a:srgbClr val="000000"/>
                          </a:solidFill>
                          <a:latin typeface="Calibri" pitchFamily="34" charset="0"/>
                          <a:ea typeface="ＭＳ 明朝"/>
                          <a:cs typeface="Times New Roman"/>
                        </a:rPr>
                        <a:t> </a:t>
                      </a:r>
                      <a:r>
                        <a:rPr lang="en-GB" sz="2400" dirty="0" err="1">
                          <a:solidFill>
                            <a:srgbClr val="000000"/>
                          </a:solidFill>
                          <a:latin typeface="Calibri" pitchFamily="34" charset="0"/>
                          <a:ea typeface="ＭＳ 明朝"/>
                          <a:cs typeface="Times New Roman"/>
                        </a:rPr>
                        <a:t>pw</a:t>
                      </a:r>
                      <a:endParaRPr lang="en-US" sz="2400" dirty="0">
                        <a:latin typeface="Calibri" pitchFamily="34" charset="0"/>
                        <a:ea typeface="ＭＳ 明朝"/>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chemeClr val="tx2">
                        <a:lumMod val="40000"/>
                        <a:lumOff val="60000"/>
                      </a:schemeClr>
                    </a:solidFill>
                  </a:tcPr>
                </a:tc>
              </a:tr>
              <a:tr h="433988">
                <a:tc>
                  <a:txBody>
                    <a:bodyPr/>
                    <a:lstStyle/>
                    <a:p>
                      <a:pPr algn="just">
                        <a:lnSpc>
                          <a:spcPts val="1800"/>
                        </a:lnSpc>
                        <a:spcAft>
                          <a:spcPts val="0"/>
                        </a:spcAft>
                      </a:pPr>
                      <a:r>
                        <a:rPr lang="en-GB" sz="2000" dirty="0" smtClean="0">
                          <a:latin typeface="Calibri" pitchFamily="34" charset="0"/>
                          <a:ea typeface="ＭＳ 明朝"/>
                          <a:cs typeface="Times New Roman"/>
                        </a:rPr>
                        <a:t>MIS – Excluding rent</a:t>
                      </a:r>
                      <a:r>
                        <a:rPr lang="en-GB" sz="2000" baseline="0" dirty="0" smtClean="0">
                          <a:latin typeface="Calibri" pitchFamily="34" charset="0"/>
                          <a:ea typeface="ＭＳ 明朝"/>
                          <a:cs typeface="Times New Roman"/>
                        </a:rPr>
                        <a:t> etc.</a:t>
                      </a:r>
                      <a:endParaRPr lang="en-US" sz="2000" dirty="0">
                        <a:latin typeface="Calibri" pitchFamily="34" charset="0"/>
                        <a:ea typeface="ＭＳ 明朝"/>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r">
                        <a:lnSpc>
                          <a:spcPts val="1800"/>
                        </a:lnSpc>
                        <a:spcAft>
                          <a:spcPts val="0"/>
                        </a:spcAft>
                      </a:pPr>
                      <a:r>
                        <a:rPr lang="en-GB" sz="2000" dirty="0">
                          <a:latin typeface="Calibri" pitchFamily="34" charset="0"/>
                          <a:ea typeface="ＭＳ 明朝"/>
                          <a:cs typeface="Times New Roman"/>
                        </a:rPr>
                        <a:t>a</a:t>
                      </a:r>
                      <a:endParaRPr lang="en-US" sz="2000" dirty="0">
                        <a:latin typeface="Calibri" pitchFamily="34" charset="0"/>
                        <a:ea typeface="ＭＳ 明朝"/>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r">
                        <a:lnSpc>
                          <a:spcPts val="1800"/>
                        </a:lnSpc>
                        <a:spcAft>
                          <a:spcPts val="0"/>
                        </a:spcAft>
                      </a:pPr>
                      <a:r>
                        <a:rPr lang="en-GB" sz="2400" dirty="0" smtClean="0">
                          <a:latin typeface="Calibri" pitchFamily="34" charset="0"/>
                          <a:ea typeface="ＭＳ 明朝"/>
                          <a:cs typeface="Times New Roman"/>
                        </a:rPr>
                        <a:t>26339</a:t>
                      </a:r>
                      <a:endParaRPr lang="en-US" sz="2400" dirty="0">
                        <a:latin typeface="Calibri" pitchFamily="34" charset="0"/>
                        <a:ea typeface="ＭＳ 明朝"/>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chemeClr val="tx2">
                        <a:lumMod val="20000"/>
                        <a:lumOff val="80000"/>
                      </a:schemeClr>
                    </a:solidFill>
                  </a:tcPr>
                </a:tc>
                <a:tc>
                  <a:txBody>
                    <a:bodyPr/>
                    <a:lstStyle/>
                    <a:p>
                      <a:pPr algn="r">
                        <a:lnSpc>
                          <a:spcPts val="1800"/>
                        </a:lnSpc>
                        <a:spcAft>
                          <a:spcPts val="0"/>
                        </a:spcAft>
                      </a:pPr>
                      <a:r>
                        <a:rPr lang="en-GB" sz="2400" dirty="0">
                          <a:latin typeface="Calibri" pitchFamily="34" charset="0"/>
                          <a:ea typeface="ＭＳ 明朝"/>
                          <a:cs typeface="Times New Roman"/>
                        </a:rPr>
                        <a:t>161.41</a:t>
                      </a:r>
                      <a:endParaRPr lang="en-US" sz="2400" dirty="0">
                        <a:latin typeface="Calibri" pitchFamily="34" charset="0"/>
                        <a:ea typeface="ＭＳ 明朝"/>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chemeClr val="tx2">
                        <a:lumMod val="40000"/>
                        <a:lumOff val="60000"/>
                      </a:schemeClr>
                    </a:solidFill>
                  </a:tcPr>
                </a:tc>
              </a:tr>
              <a:tr h="396260">
                <a:tc>
                  <a:txBody>
                    <a:bodyPr/>
                    <a:lstStyle/>
                    <a:p>
                      <a:pPr algn="just">
                        <a:lnSpc>
                          <a:spcPts val="1800"/>
                        </a:lnSpc>
                        <a:spcAft>
                          <a:spcPts val="0"/>
                        </a:spcAft>
                      </a:pPr>
                      <a:r>
                        <a:rPr lang="en-GB" sz="2000" dirty="0">
                          <a:latin typeface="Calibri" pitchFamily="34" charset="0"/>
                          <a:ea typeface="ＭＳ 明朝"/>
                          <a:cs typeface="Times New Roman"/>
                        </a:rPr>
                        <a:t>Social assistance level</a:t>
                      </a:r>
                      <a:endParaRPr lang="en-US" sz="2000" dirty="0">
                        <a:latin typeface="Calibri" pitchFamily="34" charset="0"/>
                        <a:ea typeface="ＭＳ 明朝"/>
                        <a:cs typeface="Times New Roman"/>
                      </a:endParaRPr>
                    </a:p>
                  </a:txBody>
                  <a:tcPr marL="68580" marR="68580" marT="0" marB="0" anchor="ctr">
                    <a:lnL>
                      <a:noFill/>
                    </a:lnL>
                    <a:lnR>
                      <a:noFill/>
                    </a:lnR>
                    <a:lnT>
                      <a:noFill/>
                    </a:lnT>
                    <a:lnB>
                      <a:noFill/>
                    </a:lnB>
                  </a:tcPr>
                </a:tc>
                <a:tc>
                  <a:txBody>
                    <a:bodyPr/>
                    <a:lstStyle/>
                    <a:p>
                      <a:pPr algn="r">
                        <a:lnSpc>
                          <a:spcPts val="1800"/>
                        </a:lnSpc>
                        <a:spcAft>
                          <a:spcPts val="0"/>
                        </a:spcAft>
                      </a:pPr>
                      <a:r>
                        <a:rPr lang="en-GB" sz="2000" dirty="0">
                          <a:latin typeface="Calibri" pitchFamily="34" charset="0"/>
                          <a:ea typeface="ＭＳ 明朝"/>
                          <a:cs typeface="Times New Roman"/>
                        </a:rPr>
                        <a:t>b</a:t>
                      </a:r>
                      <a:endParaRPr lang="en-US" sz="2000" dirty="0">
                        <a:latin typeface="Calibri" pitchFamily="34" charset="0"/>
                        <a:ea typeface="ＭＳ 明朝"/>
                        <a:cs typeface="Times New Roman"/>
                      </a:endParaRPr>
                    </a:p>
                  </a:txBody>
                  <a:tcPr marL="68580" marR="68580" marT="0" marB="0" anchor="ctr">
                    <a:lnL>
                      <a:noFill/>
                    </a:lnL>
                    <a:lnR>
                      <a:noFill/>
                    </a:lnR>
                    <a:lnT>
                      <a:noFill/>
                    </a:lnT>
                    <a:lnB>
                      <a:noFill/>
                    </a:lnB>
                  </a:tcPr>
                </a:tc>
                <a:tc>
                  <a:txBody>
                    <a:bodyPr/>
                    <a:lstStyle/>
                    <a:p>
                      <a:pPr algn="r">
                        <a:lnSpc>
                          <a:spcPts val="1800"/>
                        </a:lnSpc>
                        <a:spcAft>
                          <a:spcPts val="0"/>
                        </a:spcAft>
                      </a:pPr>
                      <a:r>
                        <a:rPr lang="en-GB" sz="2400" dirty="0" smtClean="0">
                          <a:latin typeface="Calibri" pitchFamily="34" charset="0"/>
                          <a:ea typeface="ＭＳ 明朝"/>
                          <a:cs typeface="Times New Roman"/>
                        </a:rPr>
                        <a:t>19594</a:t>
                      </a:r>
                      <a:endParaRPr lang="en-US" sz="2400" dirty="0">
                        <a:latin typeface="Calibri" pitchFamily="34" charset="0"/>
                        <a:ea typeface="ＭＳ 明朝"/>
                        <a:cs typeface="Times New Roman"/>
                      </a:endParaRPr>
                    </a:p>
                  </a:txBody>
                  <a:tcPr marL="68580" marR="68580" marT="0" marB="0" anchor="ctr">
                    <a:lnL>
                      <a:noFill/>
                    </a:lnL>
                    <a:lnR>
                      <a:noFill/>
                    </a:lnR>
                    <a:lnT>
                      <a:noFill/>
                    </a:lnT>
                    <a:lnB>
                      <a:noFill/>
                    </a:lnB>
                    <a:solidFill>
                      <a:schemeClr val="tx2">
                        <a:lumMod val="20000"/>
                        <a:lumOff val="80000"/>
                      </a:schemeClr>
                    </a:solidFill>
                  </a:tcPr>
                </a:tc>
                <a:tc>
                  <a:txBody>
                    <a:bodyPr/>
                    <a:lstStyle/>
                    <a:p>
                      <a:pPr algn="r">
                        <a:lnSpc>
                          <a:spcPts val="1800"/>
                        </a:lnSpc>
                        <a:spcAft>
                          <a:spcPts val="0"/>
                        </a:spcAft>
                      </a:pPr>
                      <a:r>
                        <a:rPr lang="en-GB" sz="2400" dirty="0">
                          <a:latin typeface="Calibri" pitchFamily="34" charset="0"/>
                          <a:ea typeface="ＭＳ 明朝"/>
                          <a:cs typeface="Times New Roman"/>
                        </a:rPr>
                        <a:t>65.45</a:t>
                      </a:r>
                      <a:endParaRPr lang="en-US" sz="2400" dirty="0">
                        <a:latin typeface="Calibri" pitchFamily="34" charset="0"/>
                        <a:ea typeface="ＭＳ 明朝"/>
                        <a:cs typeface="Times New Roman"/>
                      </a:endParaRPr>
                    </a:p>
                  </a:txBody>
                  <a:tcPr marL="68580" marR="68580" marT="0" marB="0" anchor="ctr">
                    <a:lnL>
                      <a:noFill/>
                    </a:lnL>
                    <a:lnR>
                      <a:noFill/>
                    </a:lnR>
                    <a:lnT>
                      <a:noFill/>
                    </a:lnT>
                    <a:lnB>
                      <a:noFill/>
                    </a:lnB>
                    <a:solidFill>
                      <a:schemeClr val="tx2">
                        <a:lumMod val="40000"/>
                        <a:lumOff val="60000"/>
                      </a:schemeClr>
                    </a:solidFill>
                  </a:tcPr>
                </a:tc>
              </a:tr>
              <a:tr h="503194">
                <a:tc>
                  <a:txBody>
                    <a:bodyPr/>
                    <a:lstStyle/>
                    <a:p>
                      <a:pPr algn="just">
                        <a:lnSpc>
                          <a:spcPts val="1800"/>
                        </a:lnSpc>
                        <a:spcAft>
                          <a:spcPts val="0"/>
                        </a:spcAft>
                      </a:pPr>
                      <a:r>
                        <a:rPr lang="en-GB" sz="2000" b="1" dirty="0">
                          <a:latin typeface="Calibri" pitchFamily="34" charset="0"/>
                          <a:ea typeface="ＭＳ 明朝"/>
                          <a:cs typeface="Times New Roman"/>
                        </a:rPr>
                        <a:t>Social assistance income </a:t>
                      </a:r>
                      <a:endParaRPr lang="en-US" sz="2000" b="1" dirty="0">
                        <a:latin typeface="Calibri" pitchFamily="34" charset="0"/>
                        <a:ea typeface="ＭＳ 明朝"/>
                        <a:cs typeface="Times New Roman"/>
                      </a:endParaRPr>
                    </a:p>
                    <a:p>
                      <a:pPr algn="just">
                        <a:lnSpc>
                          <a:spcPts val="1800"/>
                        </a:lnSpc>
                        <a:spcAft>
                          <a:spcPts val="0"/>
                        </a:spcAft>
                      </a:pPr>
                      <a:r>
                        <a:rPr lang="en-GB" sz="2000" b="1" dirty="0">
                          <a:latin typeface="Calibri" pitchFamily="34" charset="0"/>
                          <a:ea typeface="ＭＳ 明朝"/>
                          <a:cs typeface="Times New Roman"/>
                        </a:rPr>
                        <a:t>as a percentage of MIS </a:t>
                      </a:r>
                      <a:endParaRPr lang="en-US" sz="2000" b="1" dirty="0">
                        <a:latin typeface="Calibri" pitchFamily="34" charset="0"/>
                        <a:ea typeface="ＭＳ 明朝"/>
                        <a:cs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ts val="1800"/>
                        </a:lnSpc>
                        <a:spcAft>
                          <a:spcPts val="0"/>
                        </a:spcAft>
                      </a:pPr>
                      <a:r>
                        <a:rPr lang="en-GB" sz="2000" dirty="0">
                          <a:latin typeface="Calibri" pitchFamily="34" charset="0"/>
                          <a:ea typeface="ＭＳ 明朝"/>
                          <a:cs typeface="Times New Roman"/>
                        </a:rPr>
                        <a:t>b/a*100</a:t>
                      </a:r>
                      <a:endParaRPr lang="en-US" sz="2000" dirty="0">
                        <a:latin typeface="Calibri" pitchFamily="34" charset="0"/>
                        <a:ea typeface="ＭＳ 明朝"/>
                        <a:cs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ts val="1800"/>
                        </a:lnSpc>
                        <a:spcAft>
                          <a:spcPts val="0"/>
                        </a:spcAft>
                      </a:pPr>
                      <a:r>
                        <a:rPr lang="en-GB" sz="2400" b="1" dirty="0" smtClean="0">
                          <a:latin typeface="Calibri" pitchFamily="34" charset="0"/>
                          <a:ea typeface="ＭＳ 明朝"/>
                          <a:cs typeface="Times New Roman"/>
                        </a:rPr>
                        <a:t>74</a:t>
                      </a:r>
                      <a:endParaRPr lang="en-US" sz="2400" b="1" dirty="0">
                        <a:latin typeface="Calibri" pitchFamily="34" charset="0"/>
                        <a:ea typeface="ＭＳ 明朝"/>
                        <a:cs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lnSpc>
                          <a:spcPts val="1800"/>
                        </a:lnSpc>
                        <a:spcAft>
                          <a:spcPts val="0"/>
                        </a:spcAft>
                      </a:pPr>
                      <a:r>
                        <a:rPr lang="en-GB" sz="2400" b="1" dirty="0">
                          <a:latin typeface="Calibri" pitchFamily="34" charset="0"/>
                          <a:ea typeface="ＭＳ 明朝"/>
                          <a:cs typeface="Times New Roman"/>
                        </a:rPr>
                        <a:t>41</a:t>
                      </a:r>
                      <a:endParaRPr lang="en-US" sz="2400" b="1" dirty="0">
                        <a:latin typeface="Calibri" pitchFamily="34" charset="0"/>
                        <a:ea typeface="ＭＳ 明朝"/>
                        <a:cs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tx2">
                        <a:lumMod val="40000"/>
                        <a:lumOff val="60000"/>
                      </a:schemeClr>
                    </a:solidFill>
                  </a:tcPr>
                </a:tc>
              </a:tr>
              <a:tr h="503194">
                <a:tc>
                  <a:txBody>
                    <a:bodyPr/>
                    <a:lstStyle/>
                    <a:p>
                      <a:pPr>
                        <a:lnSpc>
                          <a:spcPts val="1800"/>
                        </a:lnSpc>
                        <a:spcAft>
                          <a:spcPts val="0"/>
                        </a:spcAft>
                      </a:pPr>
                      <a:r>
                        <a:rPr lang="en-GB" sz="2000" dirty="0" smtClean="0">
                          <a:latin typeface="Calibri" pitchFamily="34" charset="0"/>
                          <a:ea typeface="ＭＳ 明朝"/>
                          <a:cs typeface="Times New Roman"/>
                        </a:rPr>
                        <a:t>MIS – In</a:t>
                      </a:r>
                      <a:r>
                        <a:rPr lang="en-GB" sz="2000" baseline="0" dirty="0" smtClean="0">
                          <a:latin typeface="Calibri" pitchFamily="34" charset="0"/>
                          <a:ea typeface="ＭＳ 明朝"/>
                          <a:cs typeface="Times New Roman"/>
                        </a:rPr>
                        <a:t>cluding rent etc.</a:t>
                      </a:r>
                      <a:endParaRPr lang="en-US" sz="2000" dirty="0">
                        <a:latin typeface="Calibri" pitchFamily="34" charset="0"/>
                        <a:ea typeface="ＭＳ 明朝"/>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r">
                        <a:lnSpc>
                          <a:spcPts val="1800"/>
                        </a:lnSpc>
                        <a:spcAft>
                          <a:spcPts val="0"/>
                        </a:spcAft>
                      </a:pPr>
                      <a:endParaRPr lang="en-GB" sz="2000" dirty="0">
                        <a:latin typeface="Calibri" pitchFamily="34" charset="0"/>
                        <a:ea typeface="ＭＳ 明朝"/>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r">
                        <a:lnSpc>
                          <a:spcPts val="1800"/>
                        </a:lnSpc>
                        <a:spcAft>
                          <a:spcPts val="0"/>
                        </a:spcAft>
                      </a:pPr>
                      <a:r>
                        <a:rPr lang="en-GB" sz="2400" dirty="0">
                          <a:latin typeface="Calibri" pitchFamily="34" charset="0"/>
                          <a:ea typeface="ＭＳ 明朝"/>
                          <a:cs typeface="Times New Roman"/>
                        </a:rPr>
                        <a:t>43388</a:t>
                      </a:r>
                      <a:endParaRPr lang="en-US" sz="2400" dirty="0">
                        <a:latin typeface="Calibri" pitchFamily="34" charset="0"/>
                        <a:ea typeface="ＭＳ 明朝"/>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chemeClr val="tx2">
                        <a:lumMod val="20000"/>
                        <a:lumOff val="80000"/>
                      </a:schemeClr>
                    </a:solidFill>
                  </a:tcPr>
                </a:tc>
                <a:tc>
                  <a:txBody>
                    <a:bodyPr/>
                    <a:lstStyle/>
                    <a:p>
                      <a:pPr algn="r">
                        <a:lnSpc>
                          <a:spcPts val="1800"/>
                        </a:lnSpc>
                        <a:spcAft>
                          <a:spcPts val="0"/>
                        </a:spcAft>
                      </a:pPr>
                      <a:r>
                        <a:rPr lang="en-GB" sz="2400" dirty="0">
                          <a:latin typeface="Calibri" pitchFamily="34" charset="0"/>
                          <a:ea typeface="ＭＳ 明朝"/>
                          <a:cs typeface="Times New Roman"/>
                        </a:rPr>
                        <a:t>227.97</a:t>
                      </a:r>
                      <a:endParaRPr lang="en-US" sz="2400" dirty="0">
                        <a:latin typeface="Calibri" pitchFamily="34" charset="0"/>
                        <a:ea typeface="ＭＳ 明朝"/>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chemeClr val="tx2">
                        <a:lumMod val="40000"/>
                        <a:lumOff val="60000"/>
                      </a:schemeClr>
                    </a:solidFill>
                  </a:tcPr>
                </a:tc>
              </a:tr>
              <a:tr h="503194">
                <a:tc>
                  <a:txBody>
                    <a:bodyPr/>
                    <a:lstStyle/>
                    <a:p>
                      <a:pPr>
                        <a:lnSpc>
                          <a:spcPts val="1800"/>
                        </a:lnSpc>
                        <a:spcAft>
                          <a:spcPts val="0"/>
                        </a:spcAft>
                      </a:pPr>
                      <a:r>
                        <a:rPr lang="en-GB" sz="2000" dirty="0">
                          <a:latin typeface="Calibri" pitchFamily="34" charset="0"/>
                          <a:ea typeface="ＭＳ 明朝"/>
                          <a:cs typeface="Times New Roman"/>
                        </a:rPr>
                        <a:t>Gross earnings required</a:t>
                      </a:r>
                      <a:endParaRPr lang="en-US" sz="2000" dirty="0">
                        <a:latin typeface="Calibri" pitchFamily="34" charset="0"/>
                        <a:ea typeface="ＭＳ 明朝"/>
                        <a:cs typeface="Times New Roman"/>
                      </a:endParaRPr>
                    </a:p>
                  </a:txBody>
                  <a:tcPr marL="68580" marR="68580" marT="0" marB="0" anchor="ctr">
                    <a:lnL>
                      <a:noFill/>
                    </a:lnL>
                    <a:lnR>
                      <a:noFill/>
                    </a:lnR>
                    <a:lnT>
                      <a:noFill/>
                    </a:lnT>
                    <a:lnB w="28575" cap="flat" cmpd="sng" algn="ctr">
                      <a:noFill/>
                      <a:prstDash val="solid"/>
                      <a:round/>
                      <a:headEnd type="none" w="med" len="med"/>
                      <a:tailEnd type="none" w="med" len="med"/>
                    </a:lnB>
                  </a:tcPr>
                </a:tc>
                <a:tc>
                  <a:txBody>
                    <a:bodyPr/>
                    <a:lstStyle/>
                    <a:p>
                      <a:pPr algn="r">
                        <a:lnSpc>
                          <a:spcPts val="1800"/>
                        </a:lnSpc>
                        <a:spcAft>
                          <a:spcPts val="0"/>
                        </a:spcAft>
                      </a:pPr>
                      <a:endParaRPr lang="en-GB" sz="2000" dirty="0">
                        <a:latin typeface="Calibri" pitchFamily="34" charset="0"/>
                        <a:ea typeface="ＭＳ 明朝"/>
                        <a:cs typeface="Times New Roman"/>
                      </a:endParaRPr>
                    </a:p>
                  </a:txBody>
                  <a:tcPr marL="68580" marR="68580" marT="0" marB="0" anchor="ctr">
                    <a:lnL>
                      <a:noFill/>
                    </a:lnL>
                    <a:lnR>
                      <a:noFill/>
                    </a:lnR>
                    <a:lnT>
                      <a:noFill/>
                    </a:lnT>
                    <a:lnB w="28575" cap="flat" cmpd="sng" algn="ctr">
                      <a:noFill/>
                      <a:prstDash val="solid"/>
                      <a:round/>
                      <a:headEnd type="none" w="med" len="med"/>
                      <a:tailEnd type="none" w="med" len="med"/>
                    </a:lnB>
                  </a:tcPr>
                </a:tc>
                <a:tc>
                  <a:txBody>
                    <a:bodyPr/>
                    <a:lstStyle/>
                    <a:p>
                      <a:pPr algn="r">
                        <a:lnSpc>
                          <a:spcPts val="1800"/>
                        </a:lnSpc>
                        <a:spcAft>
                          <a:spcPts val="0"/>
                        </a:spcAft>
                      </a:pPr>
                      <a:r>
                        <a:rPr lang="en-GB" sz="2400" dirty="0">
                          <a:latin typeface="Calibri" pitchFamily="34" charset="0"/>
                          <a:ea typeface="ＭＳ 明朝"/>
                          <a:cs typeface="Times New Roman"/>
                        </a:rPr>
                        <a:t>51052</a:t>
                      </a:r>
                      <a:endParaRPr lang="en-US" sz="2400" dirty="0">
                        <a:latin typeface="Calibri" pitchFamily="34" charset="0"/>
                        <a:ea typeface="ＭＳ 明朝"/>
                        <a:cs typeface="Times New Roman"/>
                      </a:endParaRPr>
                    </a:p>
                  </a:txBody>
                  <a:tcPr marL="68580" marR="68580" marT="0" marB="0" anchor="ctr">
                    <a:lnL>
                      <a:noFill/>
                    </a:lnL>
                    <a:lnR>
                      <a:noFill/>
                    </a:lnR>
                    <a:lnT>
                      <a:noFill/>
                    </a:lnT>
                    <a:lnB w="28575" cap="flat" cmpd="sng" algn="ctr">
                      <a:noFill/>
                      <a:prstDash val="solid"/>
                      <a:round/>
                      <a:headEnd type="none" w="med" len="med"/>
                      <a:tailEnd type="none" w="med" len="med"/>
                    </a:lnB>
                    <a:solidFill>
                      <a:schemeClr val="tx2">
                        <a:lumMod val="20000"/>
                        <a:lumOff val="80000"/>
                      </a:schemeClr>
                    </a:solidFill>
                  </a:tcPr>
                </a:tc>
                <a:tc>
                  <a:txBody>
                    <a:bodyPr/>
                    <a:lstStyle/>
                    <a:p>
                      <a:pPr algn="r">
                        <a:lnSpc>
                          <a:spcPts val="1800"/>
                        </a:lnSpc>
                        <a:spcAft>
                          <a:spcPts val="0"/>
                        </a:spcAft>
                      </a:pPr>
                      <a:r>
                        <a:rPr lang="en-GB" sz="2400" dirty="0">
                          <a:latin typeface="Calibri" pitchFamily="34" charset="0"/>
                          <a:ea typeface="ＭＳ 明朝"/>
                          <a:cs typeface="Times New Roman"/>
                        </a:rPr>
                        <a:t>276.85</a:t>
                      </a:r>
                      <a:endParaRPr lang="en-US" sz="2400" dirty="0">
                        <a:latin typeface="Calibri" pitchFamily="34" charset="0"/>
                        <a:ea typeface="ＭＳ 明朝"/>
                        <a:cs typeface="Times New Roman"/>
                      </a:endParaRPr>
                    </a:p>
                  </a:txBody>
                  <a:tcPr marL="68580" marR="68580" marT="0" marB="0" anchor="ctr">
                    <a:lnL>
                      <a:noFill/>
                    </a:lnL>
                    <a:lnR>
                      <a:noFill/>
                    </a:lnR>
                    <a:lnT>
                      <a:noFill/>
                    </a:lnT>
                    <a:lnB w="28575" cap="flat" cmpd="sng" algn="ctr">
                      <a:noFill/>
                      <a:prstDash val="solid"/>
                      <a:round/>
                      <a:headEnd type="none" w="med" len="med"/>
                      <a:tailEnd type="none" w="med" len="med"/>
                    </a:lnB>
                    <a:solidFill>
                      <a:schemeClr val="tx2">
                        <a:lumMod val="40000"/>
                        <a:lumOff val="60000"/>
                      </a:schemeClr>
                    </a:solidFill>
                  </a:tcPr>
                </a:tc>
              </a:tr>
              <a:tr h="503194">
                <a:tc>
                  <a:txBody>
                    <a:bodyPr/>
                    <a:lstStyle/>
                    <a:p>
                      <a:pPr>
                        <a:lnSpc>
                          <a:spcPts val="1800"/>
                        </a:lnSpc>
                        <a:spcAft>
                          <a:spcPts val="0"/>
                        </a:spcAft>
                      </a:pPr>
                      <a:r>
                        <a:rPr lang="en-GB" sz="2000" dirty="0">
                          <a:latin typeface="Calibri" pitchFamily="34" charset="0"/>
                          <a:ea typeface="ＭＳ 明朝"/>
                          <a:cs typeface="Times New Roman"/>
                        </a:rPr>
                        <a:t>Hourly wage rate</a:t>
                      </a:r>
                      <a:endParaRPr lang="en-US" sz="2000" dirty="0">
                        <a:latin typeface="Calibri" pitchFamily="34" charset="0"/>
                        <a:ea typeface="ＭＳ 明朝"/>
                        <a:cs typeface="Times New Roman"/>
                      </a:endParaRPr>
                    </a:p>
                  </a:txBody>
                  <a:tcPr marL="68580" marR="68580" marT="0" marB="0" anchor="ctr">
                    <a:lnL>
                      <a:noFill/>
                    </a:lnL>
                    <a:lnR>
                      <a:noFill/>
                    </a:lnR>
                    <a:lnT>
                      <a:noFill/>
                    </a:lnT>
                    <a:lnB w="28575" cap="flat" cmpd="sng" algn="ctr">
                      <a:noFill/>
                      <a:prstDash val="solid"/>
                      <a:round/>
                      <a:headEnd type="none" w="med" len="med"/>
                      <a:tailEnd type="none" w="med" len="med"/>
                    </a:lnB>
                  </a:tcPr>
                </a:tc>
                <a:tc>
                  <a:txBody>
                    <a:bodyPr/>
                    <a:lstStyle/>
                    <a:p>
                      <a:pPr algn="r">
                        <a:lnSpc>
                          <a:spcPts val="1800"/>
                        </a:lnSpc>
                        <a:spcAft>
                          <a:spcPts val="0"/>
                        </a:spcAft>
                      </a:pPr>
                      <a:r>
                        <a:rPr lang="en-GB" sz="2000" dirty="0">
                          <a:latin typeface="Calibri" pitchFamily="34" charset="0"/>
                          <a:ea typeface="ＭＳ 明朝"/>
                          <a:cs typeface="Times New Roman"/>
                        </a:rPr>
                        <a:t>c</a:t>
                      </a:r>
                      <a:endParaRPr lang="en-US" sz="2000" dirty="0">
                        <a:latin typeface="Calibri" pitchFamily="34" charset="0"/>
                        <a:ea typeface="ＭＳ 明朝"/>
                        <a:cs typeface="Times New Roman"/>
                      </a:endParaRPr>
                    </a:p>
                  </a:txBody>
                  <a:tcPr marL="68580" marR="68580" marT="0" marB="0" anchor="ctr">
                    <a:lnL>
                      <a:noFill/>
                    </a:lnL>
                    <a:lnR>
                      <a:noFill/>
                    </a:lnR>
                    <a:lnT>
                      <a:noFill/>
                    </a:lnT>
                    <a:lnB w="28575" cap="flat" cmpd="sng" algn="ctr">
                      <a:noFill/>
                      <a:prstDash val="solid"/>
                      <a:round/>
                      <a:headEnd type="none" w="med" len="med"/>
                      <a:tailEnd type="none" w="med" len="med"/>
                    </a:lnB>
                  </a:tcPr>
                </a:tc>
                <a:tc>
                  <a:txBody>
                    <a:bodyPr/>
                    <a:lstStyle/>
                    <a:p>
                      <a:pPr algn="r">
                        <a:lnSpc>
                          <a:spcPts val="1800"/>
                        </a:lnSpc>
                        <a:spcAft>
                          <a:spcPts val="0"/>
                        </a:spcAft>
                      </a:pPr>
                      <a:r>
                        <a:rPr lang="en-GB" sz="2400" dirty="0">
                          <a:latin typeface="Calibri" pitchFamily="34" charset="0"/>
                          <a:ea typeface="ＭＳ 明朝"/>
                          <a:cs typeface="Times New Roman"/>
                        </a:rPr>
                        <a:t>1362</a:t>
                      </a:r>
                      <a:endParaRPr lang="en-US" sz="2400" dirty="0">
                        <a:latin typeface="Calibri" pitchFamily="34" charset="0"/>
                        <a:ea typeface="ＭＳ 明朝"/>
                        <a:cs typeface="Times New Roman"/>
                      </a:endParaRPr>
                    </a:p>
                  </a:txBody>
                  <a:tcPr marL="68580" marR="68580" marT="0" marB="0" anchor="ctr">
                    <a:lnL>
                      <a:noFill/>
                    </a:lnL>
                    <a:lnR>
                      <a:noFill/>
                    </a:lnR>
                    <a:lnT>
                      <a:noFill/>
                    </a:lnT>
                    <a:lnB w="28575" cap="flat" cmpd="sng" algn="ctr">
                      <a:noFill/>
                      <a:prstDash val="solid"/>
                      <a:round/>
                      <a:headEnd type="none" w="med" len="med"/>
                      <a:tailEnd type="none" w="med" len="med"/>
                    </a:lnB>
                    <a:solidFill>
                      <a:schemeClr val="tx2">
                        <a:lumMod val="20000"/>
                        <a:lumOff val="80000"/>
                      </a:schemeClr>
                    </a:solidFill>
                  </a:tcPr>
                </a:tc>
                <a:tc>
                  <a:txBody>
                    <a:bodyPr/>
                    <a:lstStyle/>
                    <a:p>
                      <a:pPr algn="r">
                        <a:lnSpc>
                          <a:spcPts val="1800"/>
                        </a:lnSpc>
                        <a:spcAft>
                          <a:spcPts val="0"/>
                        </a:spcAft>
                      </a:pPr>
                      <a:r>
                        <a:rPr lang="en-GB" sz="2400" dirty="0">
                          <a:latin typeface="Calibri" pitchFamily="34" charset="0"/>
                          <a:ea typeface="ＭＳ 明朝"/>
                          <a:cs typeface="Times New Roman"/>
                        </a:rPr>
                        <a:t>7.38</a:t>
                      </a:r>
                      <a:endParaRPr lang="en-US" sz="2400" dirty="0">
                        <a:latin typeface="Calibri" pitchFamily="34" charset="0"/>
                        <a:ea typeface="ＭＳ 明朝"/>
                        <a:cs typeface="Times New Roman"/>
                      </a:endParaRPr>
                    </a:p>
                  </a:txBody>
                  <a:tcPr marL="68580" marR="68580" marT="0" marB="0" anchor="ctr">
                    <a:lnL>
                      <a:noFill/>
                    </a:lnL>
                    <a:lnR>
                      <a:noFill/>
                    </a:lnR>
                    <a:lnT>
                      <a:noFill/>
                    </a:lnT>
                    <a:lnB w="28575" cap="flat" cmpd="sng" algn="ctr">
                      <a:noFill/>
                      <a:prstDash val="solid"/>
                      <a:round/>
                      <a:headEnd type="none" w="med" len="med"/>
                      <a:tailEnd type="none" w="med" len="med"/>
                    </a:lnB>
                    <a:solidFill>
                      <a:schemeClr val="tx2">
                        <a:lumMod val="40000"/>
                        <a:lumOff val="60000"/>
                      </a:schemeClr>
                    </a:solidFill>
                  </a:tcPr>
                </a:tc>
              </a:tr>
              <a:tr h="468482">
                <a:tc>
                  <a:txBody>
                    <a:bodyPr/>
                    <a:lstStyle/>
                    <a:p>
                      <a:pPr>
                        <a:lnSpc>
                          <a:spcPts val="1800"/>
                        </a:lnSpc>
                        <a:spcAft>
                          <a:spcPts val="0"/>
                        </a:spcAft>
                      </a:pPr>
                      <a:r>
                        <a:rPr lang="en-GB" sz="2000" dirty="0">
                          <a:latin typeface="Calibri" pitchFamily="34" charset="0"/>
                          <a:ea typeface="ＭＳ 明朝"/>
                          <a:cs typeface="Times New Roman"/>
                        </a:rPr>
                        <a:t>Minimum wage</a:t>
                      </a:r>
                      <a:endParaRPr lang="en-US" sz="2000" dirty="0">
                        <a:latin typeface="Calibri" pitchFamily="34" charset="0"/>
                        <a:ea typeface="ＭＳ 明朝"/>
                        <a:cs typeface="Times New Roman"/>
                      </a:endParaRPr>
                    </a:p>
                  </a:txBody>
                  <a:tcPr marL="68580" marR="68580" marT="0" marB="0" anchor="ctr">
                    <a:lnL>
                      <a:noFill/>
                    </a:lnL>
                    <a:lnR>
                      <a:noFill/>
                    </a:lnR>
                    <a:lnT>
                      <a:noFill/>
                    </a:lnT>
                    <a:lnB w="28575" cap="flat" cmpd="sng" algn="ctr">
                      <a:noFill/>
                      <a:prstDash val="solid"/>
                      <a:round/>
                      <a:headEnd type="none" w="med" len="med"/>
                      <a:tailEnd type="none" w="med" len="med"/>
                    </a:lnB>
                  </a:tcPr>
                </a:tc>
                <a:tc>
                  <a:txBody>
                    <a:bodyPr/>
                    <a:lstStyle/>
                    <a:p>
                      <a:pPr algn="r">
                        <a:lnSpc>
                          <a:spcPts val="1800"/>
                        </a:lnSpc>
                        <a:spcAft>
                          <a:spcPts val="0"/>
                        </a:spcAft>
                      </a:pPr>
                      <a:r>
                        <a:rPr lang="en-GB" sz="2000" dirty="0">
                          <a:latin typeface="Calibri" pitchFamily="34" charset="0"/>
                          <a:ea typeface="ＭＳ 明朝"/>
                          <a:cs typeface="Times New Roman"/>
                        </a:rPr>
                        <a:t>d</a:t>
                      </a:r>
                      <a:endParaRPr lang="en-US" sz="2000" dirty="0">
                        <a:latin typeface="Calibri" pitchFamily="34" charset="0"/>
                        <a:ea typeface="ＭＳ 明朝"/>
                        <a:cs typeface="Times New Roman"/>
                      </a:endParaRPr>
                    </a:p>
                  </a:txBody>
                  <a:tcPr marL="68580" marR="68580" marT="0" marB="0" anchor="ctr">
                    <a:lnL>
                      <a:noFill/>
                    </a:lnL>
                    <a:lnR>
                      <a:noFill/>
                    </a:lnR>
                    <a:lnT>
                      <a:noFill/>
                    </a:lnT>
                    <a:lnB w="28575" cap="flat" cmpd="sng" algn="ctr">
                      <a:noFill/>
                      <a:prstDash val="solid"/>
                      <a:round/>
                      <a:headEnd type="none" w="med" len="med"/>
                      <a:tailEnd type="none" w="med" len="med"/>
                    </a:lnB>
                  </a:tcPr>
                </a:tc>
                <a:tc>
                  <a:txBody>
                    <a:bodyPr/>
                    <a:lstStyle/>
                    <a:p>
                      <a:pPr algn="r">
                        <a:lnSpc>
                          <a:spcPts val="1800"/>
                        </a:lnSpc>
                        <a:spcAft>
                          <a:spcPts val="0"/>
                        </a:spcAft>
                      </a:pPr>
                      <a:r>
                        <a:rPr lang="en-GB" sz="2400" dirty="0">
                          <a:latin typeface="Calibri" pitchFamily="34" charset="0"/>
                          <a:ea typeface="ＭＳ 明朝"/>
                          <a:cs typeface="Times New Roman"/>
                        </a:rPr>
                        <a:t>821</a:t>
                      </a:r>
                      <a:endParaRPr lang="en-US" sz="2400" dirty="0">
                        <a:latin typeface="Calibri" pitchFamily="34" charset="0"/>
                        <a:ea typeface="ＭＳ 明朝"/>
                        <a:cs typeface="Times New Roman"/>
                      </a:endParaRPr>
                    </a:p>
                  </a:txBody>
                  <a:tcPr marL="68580" marR="68580" marT="0" marB="0" anchor="ctr">
                    <a:lnL>
                      <a:noFill/>
                    </a:lnL>
                    <a:lnR>
                      <a:noFill/>
                    </a:lnR>
                    <a:lnT>
                      <a:noFill/>
                    </a:lnT>
                    <a:lnB w="28575" cap="flat" cmpd="sng" algn="ctr">
                      <a:noFill/>
                      <a:prstDash val="solid"/>
                      <a:round/>
                      <a:headEnd type="none" w="med" len="med"/>
                      <a:tailEnd type="none" w="med" len="med"/>
                    </a:lnB>
                    <a:solidFill>
                      <a:schemeClr val="tx2">
                        <a:lumMod val="20000"/>
                        <a:lumOff val="80000"/>
                      </a:schemeClr>
                    </a:solidFill>
                  </a:tcPr>
                </a:tc>
                <a:tc>
                  <a:txBody>
                    <a:bodyPr/>
                    <a:lstStyle/>
                    <a:p>
                      <a:pPr algn="r">
                        <a:lnSpc>
                          <a:spcPts val="1800"/>
                        </a:lnSpc>
                        <a:spcAft>
                          <a:spcPts val="0"/>
                        </a:spcAft>
                      </a:pPr>
                      <a:r>
                        <a:rPr lang="en-GB" sz="2400" dirty="0">
                          <a:latin typeface="Calibri" pitchFamily="34" charset="0"/>
                          <a:ea typeface="ＭＳ 明朝"/>
                          <a:cs typeface="Times New Roman"/>
                        </a:rPr>
                        <a:t>5.80 </a:t>
                      </a:r>
                      <a:endParaRPr lang="en-US" sz="2400" dirty="0">
                        <a:latin typeface="Calibri" pitchFamily="34" charset="0"/>
                        <a:ea typeface="ＭＳ 明朝"/>
                        <a:cs typeface="Times New Roman"/>
                      </a:endParaRPr>
                    </a:p>
                  </a:txBody>
                  <a:tcPr marL="68580" marR="68580" marT="0" marB="0" anchor="ctr">
                    <a:lnL>
                      <a:noFill/>
                    </a:lnL>
                    <a:lnR>
                      <a:noFill/>
                    </a:lnR>
                    <a:lnT>
                      <a:noFill/>
                    </a:lnT>
                    <a:lnB w="28575" cap="flat" cmpd="sng" algn="ctr">
                      <a:noFill/>
                      <a:prstDash val="solid"/>
                      <a:round/>
                      <a:headEnd type="none" w="med" len="med"/>
                      <a:tailEnd type="none" w="med" len="med"/>
                    </a:lnB>
                    <a:solidFill>
                      <a:schemeClr val="tx2">
                        <a:lumMod val="40000"/>
                        <a:lumOff val="60000"/>
                      </a:schemeClr>
                    </a:solidFill>
                  </a:tcPr>
                </a:tc>
              </a:tr>
              <a:tr h="503194">
                <a:tc>
                  <a:txBody>
                    <a:bodyPr/>
                    <a:lstStyle/>
                    <a:p>
                      <a:pPr>
                        <a:lnSpc>
                          <a:spcPts val="1800"/>
                        </a:lnSpc>
                        <a:spcAft>
                          <a:spcPts val="0"/>
                        </a:spcAft>
                      </a:pPr>
                      <a:r>
                        <a:rPr lang="en-GB" sz="2000" b="1" dirty="0">
                          <a:latin typeface="Calibri" pitchFamily="34" charset="0"/>
                          <a:ea typeface="ＭＳ 明朝"/>
                          <a:cs typeface="Times New Roman"/>
                        </a:rPr>
                        <a:t>Minimum wage as a percentage of hourly wage required to meet MIS</a:t>
                      </a:r>
                      <a:endParaRPr lang="en-US" sz="2000" b="1" dirty="0">
                        <a:latin typeface="Calibri" pitchFamily="34" charset="0"/>
                        <a:ea typeface="ＭＳ 明朝"/>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tcPr>
                </a:tc>
                <a:tc>
                  <a:txBody>
                    <a:bodyPr/>
                    <a:lstStyle/>
                    <a:p>
                      <a:pPr algn="r">
                        <a:lnSpc>
                          <a:spcPts val="1800"/>
                        </a:lnSpc>
                        <a:spcAft>
                          <a:spcPts val="0"/>
                        </a:spcAft>
                      </a:pPr>
                      <a:r>
                        <a:rPr lang="en-GB" sz="2000" dirty="0">
                          <a:latin typeface="Calibri" pitchFamily="34" charset="0"/>
                          <a:ea typeface="ＭＳ 明朝"/>
                          <a:cs typeface="Times New Roman"/>
                        </a:rPr>
                        <a:t>d/c*100</a:t>
                      </a:r>
                      <a:endParaRPr lang="en-US" sz="2000" dirty="0">
                        <a:latin typeface="Calibri" pitchFamily="34" charset="0"/>
                        <a:ea typeface="ＭＳ 明朝"/>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tcPr>
                </a:tc>
                <a:tc>
                  <a:txBody>
                    <a:bodyPr/>
                    <a:lstStyle/>
                    <a:p>
                      <a:pPr algn="r">
                        <a:lnSpc>
                          <a:spcPts val="1800"/>
                        </a:lnSpc>
                        <a:spcAft>
                          <a:spcPts val="0"/>
                        </a:spcAft>
                      </a:pPr>
                      <a:r>
                        <a:rPr lang="en-GB" sz="2400" b="1" dirty="0">
                          <a:latin typeface="Calibri" pitchFamily="34" charset="0"/>
                          <a:ea typeface="ＭＳ 明朝"/>
                          <a:cs typeface="Times New Roman"/>
                        </a:rPr>
                        <a:t>60 </a:t>
                      </a:r>
                      <a:endParaRPr lang="en-US" sz="2400" b="1" dirty="0">
                        <a:latin typeface="Calibri" pitchFamily="34" charset="0"/>
                        <a:ea typeface="ＭＳ 明朝"/>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r">
                        <a:lnSpc>
                          <a:spcPts val="1800"/>
                        </a:lnSpc>
                        <a:spcAft>
                          <a:spcPts val="0"/>
                        </a:spcAft>
                      </a:pPr>
                      <a:r>
                        <a:rPr lang="en-GB" sz="2400" b="1" dirty="0">
                          <a:latin typeface="Calibri" pitchFamily="34" charset="0"/>
                          <a:ea typeface="ＭＳ 明朝"/>
                          <a:cs typeface="Times New Roman"/>
                        </a:rPr>
                        <a:t>79 </a:t>
                      </a:r>
                      <a:endParaRPr lang="en-US" sz="2400" b="1" dirty="0">
                        <a:latin typeface="Calibri" pitchFamily="34" charset="0"/>
                        <a:ea typeface="ＭＳ 明朝"/>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solidFill>
                      <a:schemeClr val="tx2">
                        <a:lumMod val="40000"/>
                        <a:lumOff val="60000"/>
                      </a:schemeClr>
                    </a:solidFill>
                  </a:tcPr>
                </a:tc>
              </a:tr>
            </a:tbl>
          </a:graphicData>
        </a:graphic>
      </p:graphicFrame>
    </p:spTree>
    <p:extLst>
      <p:ext uri="{BB962C8B-B14F-4D97-AF65-F5344CB8AC3E}">
        <p14:creationId xmlns:p14="http://schemas.microsoft.com/office/powerpoint/2010/main" val="37415969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7772400" cy="706090"/>
          </a:xfrm>
        </p:spPr>
        <p:txBody>
          <a:bodyPr>
            <a:normAutofit/>
          </a:bodyPr>
          <a:lstStyle/>
          <a:p>
            <a:r>
              <a:rPr lang="en-US" sz="3200" dirty="0" smtClean="0">
                <a:latin typeface="Calibri" pitchFamily="34" charset="0"/>
              </a:rPr>
              <a:t>Key findings</a:t>
            </a:r>
            <a:endParaRPr lang="en-US" sz="3200" dirty="0">
              <a:latin typeface="Calibri" pitchFamily="34" charset="0"/>
            </a:endParaRPr>
          </a:p>
        </p:txBody>
      </p:sp>
      <p:sp>
        <p:nvSpPr>
          <p:cNvPr id="3" name="Content Placeholder 2"/>
          <p:cNvSpPr>
            <a:spLocks noGrp="1"/>
          </p:cNvSpPr>
          <p:nvPr>
            <p:ph sz="quarter" idx="1"/>
          </p:nvPr>
        </p:nvSpPr>
        <p:spPr>
          <a:xfrm>
            <a:off x="899592" y="1124744"/>
            <a:ext cx="7772400" cy="5328592"/>
          </a:xfrm>
        </p:spPr>
        <p:txBody>
          <a:bodyPr>
            <a:normAutofit/>
          </a:bodyPr>
          <a:lstStyle/>
          <a:p>
            <a:r>
              <a:rPr lang="en-GB" sz="2800" dirty="0" smtClean="0">
                <a:latin typeface="Calibri" pitchFamily="34" charset="0"/>
              </a:rPr>
              <a:t>The MIS budget in 2010 comes out at very similar levels in Japan (</a:t>
            </a:r>
            <a:r>
              <a:rPr lang="en-GB" sz="2800" dirty="0" err="1" smtClean="0">
                <a:latin typeface="Calibri" pitchFamily="34" charset="0"/>
              </a:rPr>
              <a:t>Mitaka</a:t>
            </a:r>
            <a:r>
              <a:rPr lang="en-GB" sz="2800" dirty="0" smtClean="0">
                <a:latin typeface="Calibri" pitchFamily="34" charset="0"/>
              </a:rPr>
              <a:t>) and the UK.</a:t>
            </a:r>
          </a:p>
          <a:p>
            <a:pPr>
              <a:buNone/>
            </a:pPr>
            <a:r>
              <a:rPr lang="en-GB" sz="2400" dirty="0" smtClean="0">
                <a:latin typeface="Calibri" pitchFamily="34" charset="0"/>
              </a:rPr>
              <a:t>    (excluding rents, medical expenses and other items that are not comparable)</a:t>
            </a:r>
          </a:p>
          <a:p>
            <a:pPr>
              <a:buNone/>
            </a:pPr>
            <a:endParaRPr lang="en-GB" sz="1600" dirty="0" smtClean="0">
              <a:latin typeface="Calibri" pitchFamily="34" charset="0"/>
            </a:endParaRPr>
          </a:p>
          <a:p>
            <a:r>
              <a:rPr lang="en-GB" sz="2800" dirty="0" smtClean="0">
                <a:latin typeface="Calibri" pitchFamily="34" charset="0"/>
              </a:rPr>
              <a:t>The shares of individual items in the cost of living differ between the two countries.</a:t>
            </a:r>
          </a:p>
          <a:p>
            <a:pPr>
              <a:buNone/>
            </a:pPr>
            <a:endParaRPr lang="en-GB" sz="1600" dirty="0" smtClean="0">
              <a:latin typeface="Calibri" pitchFamily="34" charset="0"/>
            </a:endParaRPr>
          </a:p>
          <a:p>
            <a:r>
              <a:rPr lang="en-GB" sz="2800" dirty="0" smtClean="0">
                <a:latin typeface="Calibri" pitchFamily="34" charset="0"/>
              </a:rPr>
              <a:t>Social assistance and minimum wage levels fall far short of levels that guarantee the MIS budgets in both countries.</a:t>
            </a:r>
          </a:p>
          <a:p>
            <a:pPr>
              <a:buNone/>
            </a:pPr>
            <a:endParaRPr lang="en-GB" sz="2800" dirty="0" smtClean="0">
              <a:latin typeface="Calibri" pitchFamily="34" charset="0"/>
            </a:endParaRPr>
          </a:p>
          <a:p>
            <a:pPr>
              <a:buNone/>
            </a:pPr>
            <a:endParaRPr lang="en-GB" sz="2800" dirty="0" smtClean="0">
              <a:latin typeface="Calibri" pitchFamily="34" charset="0"/>
            </a:endParaRPr>
          </a:p>
        </p:txBody>
      </p:sp>
    </p:spTree>
    <p:extLst>
      <p:ext uri="{BB962C8B-B14F-4D97-AF65-F5344CB8AC3E}">
        <p14:creationId xmlns:p14="http://schemas.microsoft.com/office/powerpoint/2010/main" val="19640235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7772400" cy="706090"/>
          </a:xfrm>
        </p:spPr>
        <p:txBody>
          <a:bodyPr>
            <a:normAutofit/>
          </a:bodyPr>
          <a:lstStyle/>
          <a:p>
            <a:r>
              <a:rPr lang="en-US" sz="3200" dirty="0" smtClean="0">
                <a:latin typeface="Calibri" pitchFamily="34" charset="0"/>
              </a:rPr>
              <a:t>Directions for future work</a:t>
            </a:r>
            <a:endParaRPr lang="en-US" sz="3200" dirty="0">
              <a:latin typeface="Calibri" pitchFamily="34" charset="0"/>
            </a:endParaRPr>
          </a:p>
        </p:txBody>
      </p:sp>
      <p:sp>
        <p:nvSpPr>
          <p:cNvPr id="3" name="Content Placeholder 2"/>
          <p:cNvSpPr>
            <a:spLocks noGrp="1"/>
          </p:cNvSpPr>
          <p:nvPr>
            <p:ph sz="quarter" idx="1"/>
          </p:nvPr>
        </p:nvSpPr>
        <p:spPr>
          <a:xfrm>
            <a:off x="899592" y="1340768"/>
            <a:ext cx="7772400" cy="3600400"/>
          </a:xfrm>
        </p:spPr>
        <p:txBody>
          <a:bodyPr>
            <a:normAutofit/>
          </a:bodyPr>
          <a:lstStyle/>
          <a:p>
            <a:r>
              <a:rPr lang="en-GB" sz="2800" dirty="0" smtClean="0">
                <a:latin typeface="Calibri" pitchFamily="34" charset="0"/>
              </a:rPr>
              <a:t>Check sensitivity to methods of defining and calculating minimum housing costs.</a:t>
            </a:r>
          </a:p>
          <a:p>
            <a:pPr>
              <a:buNone/>
            </a:pPr>
            <a:endParaRPr lang="en-GB" sz="1600" dirty="0" smtClean="0">
              <a:latin typeface="Calibri" pitchFamily="34" charset="0"/>
            </a:endParaRPr>
          </a:p>
          <a:p>
            <a:r>
              <a:rPr lang="en-GB" sz="2800" dirty="0" smtClean="0">
                <a:latin typeface="Calibri" pitchFamily="34" charset="0"/>
              </a:rPr>
              <a:t>Systematic understanding of what cause differences in budgets.</a:t>
            </a:r>
          </a:p>
          <a:p>
            <a:pPr>
              <a:buNone/>
            </a:pPr>
            <a:r>
              <a:rPr lang="en-GB" sz="2800" dirty="0" smtClean="0">
                <a:latin typeface="Calibri" pitchFamily="34" charset="0"/>
              </a:rPr>
              <a:t>    - differences in prices?</a:t>
            </a:r>
          </a:p>
          <a:p>
            <a:pPr>
              <a:buNone/>
            </a:pPr>
            <a:r>
              <a:rPr lang="en-GB" sz="2800" dirty="0" smtClean="0">
                <a:latin typeface="Calibri" pitchFamily="34" charset="0"/>
              </a:rPr>
              <a:t>    - differences in minimum necessary items?</a:t>
            </a:r>
          </a:p>
        </p:txBody>
      </p:sp>
    </p:spTree>
    <p:extLst>
      <p:ext uri="{BB962C8B-B14F-4D97-AF65-F5344CB8AC3E}">
        <p14:creationId xmlns:p14="http://schemas.microsoft.com/office/powerpoint/2010/main" val="2697743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latin typeface="Arial Unicode MS" pitchFamily="50" charset="-128"/>
                <a:ea typeface="Arial Unicode MS" pitchFamily="50" charset="-128"/>
                <a:cs typeface="Arial Unicode MS" pitchFamily="50" charset="-128"/>
              </a:rPr>
              <a:t>Historical Development of Public Assistance (PA) Standard</a:t>
            </a:r>
            <a:endParaRPr kumimoji="1" lang="ja-JP" altLang="en-US" dirty="0">
              <a:latin typeface="Arial Unicode MS" pitchFamily="50" charset="-128"/>
              <a:ea typeface="Arial Unicode MS" pitchFamily="50" charset="-128"/>
              <a:cs typeface="Arial Unicode MS" pitchFamily="50" charset="-128"/>
            </a:endParaRPr>
          </a:p>
        </p:txBody>
      </p:sp>
      <p:sp>
        <p:nvSpPr>
          <p:cNvPr id="3" name="スライド番号プレースホルダ 2"/>
          <p:cNvSpPr>
            <a:spLocks noGrp="1"/>
          </p:cNvSpPr>
          <p:nvPr>
            <p:ph type="sldNum" sz="quarter" idx="12"/>
          </p:nvPr>
        </p:nvSpPr>
        <p:spPr/>
        <p:txBody>
          <a:bodyPr/>
          <a:lstStyle/>
          <a:p>
            <a:fld id="{BC0E6806-D4A8-4D2F-9179-F7800893DC6B}" type="slidenum">
              <a:rPr lang="en-GB" smtClean="0"/>
              <a:pPr/>
              <a:t>3</a:t>
            </a:fld>
            <a:endParaRPr lang="en-GB"/>
          </a:p>
        </p:txBody>
      </p:sp>
      <p:sp>
        <p:nvSpPr>
          <p:cNvPr id="4" name="コンテンツ プレースホルダ 3"/>
          <p:cNvSpPr>
            <a:spLocks noGrp="1"/>
          </p:cNvSpPr>
          <p:nvPr>
            <p:ph sz="quarter" idx="1"/>
          </p:nvPr>
        </p:nvSpPr>
        <p:spPr/>
        <p:txBody>
          <a:bodyPr>
            <a:normAutofit fontScale="85000" lnSpcReduction="20000"/>
          </a:bodyPr>
          <a:lstStyle/>
          <a:p>
            <a:r>
              <a:rPr kumimoji="1" lang="en-US" altLang="ja-JP" dirty="0" smtClean="0">
                <a:latin typeface="Arial Unicode MS" pitchFamily="50" charset="-128"/>
                <a:ea typeface="Arial Unicode MS" pitchFamily="50" charset="-128"/>
                <a:cs typeface="Arial Unicode MS" pitchFamily="50" charset="-128"/>
              </a:rPr>
              <a:t>1948-1960  Market Basket Approach</a:t>
            </a:r>
          </a:p>
          <a:p>
            <a:r>
              <a:rPr kumimoji="1" lang="en-US" altLang="ja-JP" dirty="0" smtClean="0">
                <a:latin typeface="Arial Unicode MS" pitchFamily="50" charset="-128"/>
                <a:ea typeface="Arial Unicode MS" pitchFamily="50" charset="-128"/>
                <a:cs typeface="Arial Unicode MS" pitchFamily="50" charset="-128"/>
              </a:rPr>
              <a:t>1961-1964</a:t>
            </a:r>
            <a:r>
              <a:rPr kumimoji="1" lang="ja-JP" altLang="en-US" dirty="0" smtClean="0">
                <a:latin typeface="Arial Unicode MS" pitchFamily="50" charset="-128"/>
                <a:ea typeface="Arial Unicode MS" pitchFamily="50" charset="-128"/>
                <a:cs typeface="Arial Unicode MS" pitchFamily="50" charset="-128"/>
              </a:rPr>
              <a:t>  </a:t>
            </a:r>
            <a:r>
              <a:rPr kumimoji="1" lang="en-US" altLang="ja-JP" dirty="0" smtClean="0">
                <a:latin typeface="Arial Unicode MS" pitchFamily="50" charset="-128"/>
                <a:ea typeface="Arial Unicode MS" pitchFamily="50" charset="-128"/>
                <a:cs typeface="Arial Unicode MS" pitchFamily="50" charset="-128"/>
              </a:rPr>
              <a:t>Engel Approach</a:t>
            </a:r>
          </a:p>
          <a:p>
            <a:r>
              <a:rPr kumimoji="1" lang="en-US" altLang="ja-JP" dirty="0" smtClean="0">
                <a:latin typeface="Arial Unicode MS" pitchFamily="50" charset="-128"/>
                <a:ea typeface="Arial Unicode MS" pitchFamily="50" charset="-128"/>
                <a:cs typeface="Arial Unicode MS" pitchFamily="50" charset="-128"/>
              </a:rPr>
              <a:t>1965-1983  “Convergent Level” Approach</a:t>
            </a:r>
          </a:p>
          <a:p>
            <a:r>
              <a:rPr kumimoji="1" lang="en-US" altLang="ja-JP" dirty="0" smtClean="0">
                <a:latin typeface="Arial Unicode MS" pitchFamily="50" charset="-128"/>
                <a:ea typeface="Arial Unicode MS" pitchFamily="50" charset="-128"/>
                <a:cs typeface="Arial Unicode MS" pitchFamily="50" charset="-128"/>
              </a:rPr>
              <a:t>1984-present  “Equilibrium Level” Approach</a:t>
            </a:r>
          </a:p>
          <a:p>
            <a:pPr>
              <a:buNone/>
            </a:pPr>
            <a:endParaRPr kumimoji="1" lang="en-US" altLang="ja-JP" dirty="0" smtClean="0">
              <a:latin typeface="Arial Unicode MS" pitchFamily="50" charset="-128"/>
              <a:ea typeface="Arial Unicode MS" pitchFamily="50" charset="-128"/>
              <a:cs typeface="Arial Unicode MS" pitchFamily="50" charset="-128"/>
            </a:endParaRPr>
          </a:p>
          <a:p>
            <a:pPr>
              <a:buNone/>
            </a:pPr>
            <a:r>
              <a:rPr kumimoji="1" lang="en-US" altLang="ja-JP" dirty="0" smtClean="0">
                <a:latin typeface="Arial Unicode MS" pitchFamily="50" charset="-128"/>
                <a:ea typeface="Arial Unicode MS" pitchFamily="50" charset="-128"/>
                <a:cs typeface="Arial Unicode MS" pitchFamily="50" charset="-128"/>
              </a:rPr>
              <a:t>Current Approach: </a:t>
            </a:r>
          </a:p>
          <a:p>
            <a:pPr marL="514350" indent="-514350">
              <a:buAutoNum type="arabicPeriod"/>
            </a:pPr>
            <a:r>
              <a:rPr kumimoji="1" lang="en-US" altLang="ja-JP" dirty="0" smtClean="0">
                <a:latin typeface="Arial Unicode MS" pitchFamily="50" charset="-128"/>
                <a:ea typeface="Arial Unicode MS" pitchFamily="50" charset="-128"/>
                <a:cs typeface="Arial Unicode MS" pitchFamily="50" charset="-128"/>
              </a:rPr>
              <a:t>the PA for “standard family (family of 4)” is set at 60% of the average consumption level of the public (But it is now reaching at 70%).</a:t>
            </a:r>
          </a:p>
          <a:p>
            <a:pPr marL="514350" indent="-514350">
              <a:buAutoNum type="arabicPeriod"/>
            </a:pPr>
            <a:r>
              <a:rPr kumimoji="1" lang="en-US" altLang="ja-JP" dirty="0" smtClean="0">
                <a:latin typeface="Arial Unicode MS" pitchFamily="50" charset="-128"/>
                <a:ea typeface="Arial Unicode MS" pitchFamily="50" charset="-128"/>
                <a:cs typeface="Arial Unicode MS" pitchFamily="50" charset="-128"/>
              </a:rPr>
              <a:t>From 1, standard is divided into 2 categories (“family part” and “individual part”).</a:t>
            </a:r>
          </a:p>
          <a:p>
            <a:pPr marL="514350" indent="-514350">
              <a:buAutoNum type="arabicPeriod"/>
            </a:pPr>
            <a:r>
              <a:rPr kumimoji="1" lang="en-US" altLang="ja-JP" dirty="0" smtClean="0">
                <a:latin typeface="Arial Unicode MS" pitchFamily="50" charset="-128"/>
                <a:ea typeface="Arial Unicode MS" pitchFamily="50" charset="-128"/>
                <a:cs typeface="Arial Unicode MS" pitchFamily="50" charset="-128"/>
              </a:rPr>
              <a:t>For every household, a formula depending on A) family part which depends on family size, and B) individual part which depends on how many individuals are in each age category is used to calculate the “PA level”. </a:t>
            </a:r>
          </a:p>
          <a:p>
            <a:pPr marL="514350" indent="-514350">
              <a:buAutoNum type="arabicPeriod"/>
            </a:pPr>
            <a:endParaRPr kumimoji="1" lang="ja-JP" altLang="en-US" dirty="0">
              <a:latin typeface="Arial Unicode MS" pitchFamily="50" charset="-128"/>
              <a:ea typeface="Arial Unicode MS" pitchFamily="50" charset="-128"/>
              <a:cs typeface="Arial Unicode MS"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Arial Unicode MS" pitchFamily="50" charset="-128"/>
                <a:ea typeface="Arial Unicode MS" pitchFamily="50" charset="-128"/>
                <a:cs typeface="Arial Unicode MS" pitchFamily="50" charset="-128"/>
              </a:rPr>
              <a:t>Background of MIS-Japan</a:t>
            </a:r>
            <a:endParaRPr kumimoji="1" lang="ja-JP" altLang="en-US" dirty="0">
              <a:latin typeface="Arial Unicode MS" pitchFamily="50" charset="-128"/>
              <a:ea typeface="Arial Unicode MS" pitchFamily="50" charset="-128"/>
              <a:cs typeface="Arial Unicode MS" pitchFamily="50" charset="-128"/>
            </a:endParaRPr>
          </a:p>
        </p:txBody>
      </p:sp>
      <p:sp>
        <p:nvSpPr>
          <p:cNvPr id="3" name="スライド番号プレースホルダ 2"/>
          <p:cNvSpPr>
            <a:spLocks noGrp="1"/>
          </p:cNvSpPr>
          <p:nvPr>
            <p:ph type="sldNum" sz="quarter" idx="12"/>
          </p:nvPr>
        </p:nvSpPr>
        <p:spPr/>
        <p:txBody>
          <a:bodyPr/>
          <a:lstStyle/>
          <a:p>
            <a:fld id="{BC0E6806-D4A8-4D2F-9179-F7800893DC6B}" type="slidenum">
              <a:rPr lang="en-GB" smtClean="0"/>
              <a:pPr/>
              <a:t>4</a:t>
            </a:fld>
            <a:endParaRPr lang="en-GB"/>
          </a:p>
        </p:txBody>
      </p:sp>
      <p:sp>
        <p:nvSpPr>
          <p:cNvPr id="4" name="コンテンツ プレースホルダ 3"/>
          <p:cNvSpPr>
            <a:spLocks noGrp="1"/>
          </p:cNvSpPr>
          <p:nvPr>
            <p:ph sz="quarter" idx="1"/>
          </p:nvPr>
        </p:nvSpPr>
        <p:spPr/>
        <p:txBody>
          <a:bodyPr>
            <a:normAutofit/>
          </a:bodyPr>
          <a:lstStyle/>
          <a:p>
            <a:r>
              <a:rPr kumimoji="1" lang="en-US" altLang="ja-JP" dirty="0" smtClean="0">
                <a:latin typeface="Arial Unicode MS" pitchFamily="50" charset="-128"/>
                <a:ea typeface="Arial Unicode MS" pitchFamily="50" charset="-128"/>
                <a:cs typeface="Arial Unicode MS" pitchFamily="50" charset="-128"/>
              </a:rPr>
              <a:t>There has been much debate on whether the PA standard is appropriate or too high.</a:t>
            </a:r>
          </a:p>
          <a:p>
            <a:pPr lvl="1"/>
            <a:r>
              <a:rPr kumimoji="1" lang="en-US" altLang="ja-JP" dirty="0" smtClean="0">
                <a:latin typeface="Arial Unicode MS" pitchFamily="50" charset="-128"/>
                <a:ea typeface="Arial Unicode MS" pitchFamily="50" charset="-128"/>
                <a:cs typeface="Arial Unicode MS" pitchFamily="50" charset="-128"/>
              </a:rPr>
              <a:t>Full benefit amount of 1</a:t>
            </a:r>
            <a:r>
              <a:rPr kumimoji="1" lang="en-US" altLang="ja-JP" baseline="30000" dirty="0" smtClean="0">
                <a:latin typeface="Arial Unicode MS" pitchFamily="50" charset="-128"/>
                <a:ea typeface="Arial Unicode MS" pitchFamily="50" charset="-128"/>
                <a:cs typeface="Arial Unicode MS" pitchFamily="50" charset="-128"/>
              </a:rPr>
              <a:t>st</a:t>
            </a:r>
            <a:r>
              <a:rPr kumimoji="1" lang="en-US" altLang="ja-JP" dirty="0" smtClean="0">
                <a:latin typeface="Arial Unicode MS" pitchFamily="50" charset="-128"/>
                <a:ea typeface="Arial Unicode MS" pitchFamily="50" charset="-128"/>
                <a:cs typeface="Arial Unicode MS" pitchFamily="50" charset="-128"/>
              </a:rPr>
              <a:t> tier public pension (individual) is lower than PA Standard for single person (elderly).</a:t>
            </a:r>
          </a:p>
          <a:p>
            <a:pPr lvl="1"/>
            <a:r>
              <a:rPr kumimoji="1" lang="en-US" altLang="ja-JP" dirty="0" smtClean="0">
                <a:latin typeface="Arial Unicode MS" pitchFamily="50" charset="-128"/>
                <a:ea typeface="Arial Unicode MS" pitchFamily="50" charset="-128"/>
                <a:cs typeface="Arial Unicode MS" pitchFamily="50" charset="-128"/>
              </a:rPr>
              <a:t>In some prefectures, working at minimum wage for full time does not earn income higher than PA standard.</a:t>
            </a:r>
          </a:p>
          <a:p>
            <a:r>
              <a:rPr kumimoji="1" lang="en-US" altLang="ja-JP" dirty="0" smtClean="0">
                <a:latin typeface="Arial Unicode MS" pitchFamily="50" charset="-128"/>
                <a:ea typeface="Arial Unicode MS" pitchFamily="50" charset="-128"/>
                <a:cs typeface="Arial Unicode MS" pitchFamily="50" charset="-128"/>
              </a:rPr>
              <a:t>In 2009, The Minister of Health, Labor and Welfare Nagatsuma (at the time) convenes “National Minimum Study Group” in which he approached Prof. Iwata to investigate “new” market basket approach.</a:t>
            </a:r>
          </a:p>
          <a:p>
            <a:r>
              <a:rPr kumimoji="1" lang="en-US" altLang="ja-JP" dirty="0" smtClean="0">
                <a:latin typeface="Arial Unicode MS" pitchFamily="50" charset="-128"/>
                <a:ea typeface="Arial Unicode MS" pitchFamily="50" charset="-128"/>
                <a:cs typeface="Arial Unicode MS" pitchFamily="50" charset="-128"/>
              </a:rPr>
              <a:t>To serve as “a reference”, MIS-Japan was tried.</a:t>
            </a:r>
            <a:endParaRPr kumimoji="1" lang="ja-JP" altLang="en-US" dirty="0">
              <a:latin typeface="Arial Unicode MS" pitchFamily="50" charset="-128"/>
              <a:ea typeface="Arial Unicode MS" pitchFamily="50" charset="-128"/>
              <a:cs typeface="Arial Unicode MS"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latin typeface="Arial Unicode MS" pitchFamily="50" charset="-128"/>
                <a:ea typeface="Arial Unicode MS" pitchFamily="50" charset="-128"/>
                <a:cs typeface="Arial Unicode MS" pitchFamily="50" charset="-128"/>
              </a:rPr>
              <a:t>Japan-MIS </a:t>
            </a:r>
            <a:r>
              <a:rPr lang="ja-JP" altLang="en-US" dirty="0" smtClean="0">
                <a:latin typeface="Arial Unicode MS" pitchFamily="50" charset="-128"/>
                <a:ea typeface="Arial Unicode MS" pitchFamily="50" charset="-128"/>
                <a:cs typeface="Arial Unicode MS" pitchFamily="50" charset="-128"/>
              </a:rPr>
              <a:t>　</a:t>
            </a:r>
            <a:r>
              <a:rPr lang="en-US" altLang="ja-JP" dirty="0" smtClean="0">
                <a:latin typeface="Arial Unicode MS" pitchFamily="50" charset="-128"/>
                <a:ea typeface="Arial Unicode MS" pitchFamily="50" charset="-128"/>
                <a:cs typeface="Arial Unicode MS" pitchFamily="50" charset="-128"/>
              </a:rPr>
              <a:t>(2010-2012)  Case Studies</a:t>
            </a:r>
            <a:endParaRPr lang="en-GB" dirty="0">
              <a:latin typeface="Arial Unicode MS" pitchFamily="50" charset="-128"/>
              <a:ea typeface="Arial Unicode MS" pitchFamily="50" charset="-128"/>
              <a:cs typeface="Arial Unicode MS" pitchFamily="50" charset="-128"/>
            </a:endParaRPr>
          </a:p>
        </p:txBody>
      </p:sp>
      <p:sp>
        <p:nvSpPr>
          <p:cNvPr id="3" name="コンテンツ プレースホルダ 2"/>
          <p:cNvSpPr>
            <a:spLocks noGrp="1"/>
          </p:cNvSpPr>
          <p:nvPr>
            <p:ph sz="quarter" idx="1"/>
          </p:nvPr>
        </p:nvSpPr>
        <p:spPr>
          <a:xfrm>
            <a:off x="467544" y="1124744"/>
            <a:ext cx="8219256" cy="5112568"/>
          </a:xfrm>
        </p:spPr>
        <p:txBody>
          <a:bodyPr>
            <a:noAutofit/>
          </a:bodyPr>
          <a:lstStyle/>
          <a:p>
            <a:r>
              <a:rPr lang="en-US" altLang="ja-JP" sz="2400" dirty="0" smtClean="0">
                <a:latin typeface="Arial Unicode MS" pitchFamily="50" charset="-128"/>
                <a:ea typeface="Arial Unicode MS" pitchFamily="50" charset="-128"/>
                <a:cs typeface="Arial Unicode MS" pitchFamily="50" charset="-128"/>
              </a:rPr>
              <a:t>Geographical Set-up</a:t>
            </a:r>
            <a:r>
              <a:rPr lang="ja-JP" altLang="en-US" sz="2400" dirty="0" smtClean="0">
                <a:latin typeface="Arial Unicode MS" pitchFamily="50" charset="-128"/>
                <a:ea typeface="Arial Unicode MS" pitchFamily="50" charset="-128"/>
                <a:cs typeface="Arial Unicode MS" pitchFamily="50" charset="-128"/>
              </a:rPr>
              <a:t>：</a:t>
            </a:r>
            <a:r>
              <a:rPr lang="en-US" altLang="ja-JP" sz="2400" dirty="0" err="1" smtClean="0">
                <a:latin typeface="Arial Unicode MS" pitchFamily="50" charset="-128"/>
                <a:ea typeface="Arial Unicode MS" pitchFamily="50" charset="-128"/>
                <a:cs typeface="Arial Unicode MS" pitchFamily="50" charset="-128"/>
              </a:rPr>
              <a:t>Mitaka</a:t>
            </a:r>
            <a:r>
              <a:rPr lang="en-US" altLang="ja-JP" sz="2400" dirty="0" smtClean="0">
                <a:latin typeface="Arial Unicode MS" pitchFamily="50" charset="-128"/>
                <a:ea typeface="Arial Unicode MS" pitchFamily="50" charset="-128"/>
                <a:cs typeface="Arial Unicode MS" pitchFamily="50" charset="-128"/>
              </a:rPr>
              <a:t>-City, Tokyo Prefecture</a:t>
            </a:r>
          </a:p>
          <a:p>
            <a:pPr>
              <a:buNone/>
            </a:pPr>
            <a:r>
              <a:rPr lang="en-US" altLang="ja-JP" sz="2000" dirty="0" smtClean="0">
                <a:latin typeface="Arial Unicode MS" pitchFamily="50" charset="-128"/>
                <a:ea typeface="Arial Unicode MS" pitchFamily="50" charset="-128"/>
                <a:cs typeface="Arial Unicode MS" pitchFamily="50" charset="-128"/>
              </a:rPr>
              <a:t>   (a suburb of Tokyo metropolitan area, about 30 minutes from the center)</a:t>
            </a:r>
            <a:endParaRPr lang="en-US" altLang="ja-JP" sz="2400" dirty="0" smtClean="0">
              <a:latin typeface="Arial Unicode MS" pitchFamily="50" charset="-128"/>
              <a:ea typeface="Arial Unicode MS" pitchFamily="50" charset="-128"/>
              <a:cs typeface="Arial Unicode MS" pitchFamily="50" charset="-128"/>
            </a:endParaRPr>
          </a:p>
          <a:p>
            <a:pPr>
              <a:buNone/>
            </a:pPr>
            <a:r>
              <a:rPr lang="en-US" altLang="ja-JP" sz="2400" dirty="0" smtClean="0">
                <a:latin typeface="Arial Unicode MS" pitchFamily="50" charset="-128"/>
                <a:ea typeface="Arial Unicode MS" pitchFamily="50" charset="-128"/>
                <a:cs typeface="Arial Unicode MS" pitchFamily="50" charset="-128"/>
              </a:rPr>
              <a:t>(2010</a:t>
            </a:r>
            <a:r>
              <a:rPr lang="ja-JP" altLang="en-US" sz="2400" dirty="0" smtClean="0">
                <a:latin typeface="Arial Unicode MS" pitchFamily="50" charset="-128"/>
                <a:ea typeface="Arial Unicode MS" pitchFamily="50" charset="-128"/>
                <a:cs typeface="Arial Unicode MS" pitchFamily="50" charset="-128"/>
              </a:rPr>
              <a:t>）</a:t>
            </a:r>
            <a:endParaRPr lang="en-US" altLang="ja-JP" sz="2400" dirty="0" smtClean="0">
              <a:latin typeface="Arial Unicode MS" pitchFamily="50" charset="-128"/>
              <a:ea typeface="Arial Unicode MS" pitchFamily="50" charset="-128"/>
              <a:cs typeface="Arial Unicode MS" pitchFamily="50" charset="-128"/>
            </a:endParaRPr>
          </a:p>
          <a:p>
            <a:pPr lvl="1"/>
            <a:r>
              <a:rPr lang="en-US" altLang="ja-JP" sz="2000" dirty="0" smtClean="0">
                <a:latin typeface="Arial Unicode MS" pitchFamily="50" charset="-128"/>
                <a:ea typeface="Arial Unicode MS" pitchFamily="50" charset="-128"/>
                <a:cs typeface="Arial Unicode MS" pitchFamily="50" charset="-128"/>
              </a:rPr>
              <a:t>Working age (32 yrs old) Single Male</a:t>
            </a:r>
          </a:p>
          <a:p>
            <a:pPr lvl="1"/>
            <a:r>
              <a:rPr lang="en-US" altLang="ja-JP" sz="2000" dirty="0" smtClean="0">
                <a:latin typeface="Arial Unicode MS" pitchFamily="50" charset="-128"/>
                <a:ea typeface="Arial Unicode MS" pitchFamily="50" charset="-128"/>
                <a:cs typeface="Arial Unicode MS" pitchFamily="50" charset="-128"/>
              </a:rPr>
              <a:t>Working age (32 yrs old) Single Female</a:t>
            </a:r>
          </a:p>
          <a:p>
            <a:pPr lvl="1"/>
            <a:r>
              <a:rPr lang="en-US" altLang="ja-JP" sz="2000" dirty="0" smtClean="0">
                <a:latin typeface="Arial Unicode MS" pitchFamily="50" charset="-128"/>
                <a:ea typeface="Arial Unicode MS" pitchFamily="50" charset="-128"/>
                <a:cs typeface="Arial Unicode MS" pitchFamily="50" charset="-128"/>
              </a:rPr>
              <a:t>Children(5, 11, 15)</a:t>
            </a:r>
          </a:p>
          <a:p>
            <a:pPr>
              <a:buNone/>
            </a:pPr>
            <a:r>
              <a:rPr lang="en-US" altLang="ja-JP" sz="2400" dirty="0" smtClean="0">
                <a:latin typeface="Arial Unicode MS" pitchFamily="50" charset="-128"/>
                <a:ea typeface="Arial Unicode MS" pitchFamily="50" charset="-128"/>
                <a:cs typeface="Arial Unicode MS" pitchFamily="50" charset="-128"/>
              </a:rPr>
              <a:t>(2011) In progress</a:t>
            </a:r>
          </a:p>
          <a:p>
            <a:pPr lvl="1"/>
            <a:r>
              <a:rPr lang="en-US" altLang="ja-JP" sz="2000" dirty="0" smtClean="0">
                <a:latin typeface="Arial Unicode MS" pitchFamily="50" charset="-128"/>
                <a:ea typeface="Arial Unicode MS" pitchFamily="50" charset="-128"/>
                <a:cs typeface="Arial Unicode MS" pitchFamily="50" charset="-128"/>
              </a:rPr>
              <a:t>Elder (71 yrs old) Single Male</a:t>
            </a:r>
          </a:p>
          <a:p>
            <a:pPr lvl="1"/>
            <a:r>
              <a:rPr lang="en-US" altLang="ja-JP" sz="2000" dirty="0" smtClean="0">
                <a:latin typeface="Arial Unicode MS" pitchFamily="50" charset="-128"/>
                <a:ea typeface="Arial Unicode MS" pitchFamily="50" charset="-128"/>
                <a:cs typeface="Arial Unicode MS" pitchFamily="50" charset="-128"/>
              </a:rPr>
              <a:t>Elder (71 yrs old) Single Female</a:t>
            </a:r>
          </a:p>
          <a:p>
            <a:pPr lvl="1"/>
            <a:r>
              <a:rPr lang="en-US" altLang="ja-JP" sz="2000" dirty="0" smtClean="0">
                <a:latin typeface="Arial Unicode MS" pitchFamily="50" charset="-128"/>
                <a:ea typeface="Arial Unicode MS" pitchFamily="50" charset="-128"/>
                <a:cs typeface="Arial Unicode MS" pitchFamily="50" charset="-128"/>
              </a:rPr>
              <a:t>Parents of Children (5, 11, 15) </a:t>
            </a:r>
          </a:p>
          <a:p>
            <a:r>
              <a:rPr lang="en-US" altLang="ja-JP" sz="2400" dirty="0" smtClean="0">
                <a:latin typeface="Arial Unicode MS" pitchFamily="50" charset="-128"/>
                <a:ea typeface="Arial Unicode MS" pitchFamily="50" charset="-128"/>
                <a:cs typeface="Arial Unicode MS" pitchFamily="50" charset="-128"/>
              </a:rPr>
              <a:t>We outsourced recruiting of participants (participants were chosen from registered “monitors” from survey company)</a:t>
            </a:r>
          </a:p>
        </p:txBody>
      </p:sp>
      <p:sp>
        <p:nvSpPr>
          <p:cNvPr id="4" name="スライド番号プレースホルダ 3"/>
          <p:cNvSpPr>
            <a:spLocks noGrp="1"/>
          </p:cNvSpPr>
          <p:nvPr>
            <p:ph type="sldNum" sz="quarter" idx="12"/>
          </p:nvPr>
        </p:nvSpPr>
        <p:spPr/>
        <p:txBody>
          <a:bodyPr/>
          <a:lstStyle/>
          <a:p>
            <a:fld id="{BC0E6806-D4A8-4D2F-9179-F7800893DC6B}" type="slidenum">
              <a:rPr lang="en-GB" smtClean="0"/>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Arial Unicode MS" pitchFamily="50" charset="-128"/>
                <a:ea typeface="Arial Unicode MS" pitchFamily="50" charset="-128"/>
                <a:cs typeface="Arial Unicode MS" pitchFamily="50" charset="-128"/>
              </a:rPr>
              <a:t>Some Problems in Implementation of MIS</a:t>
            </a:r>
            <a:endParaRPr kumimoji="1" lang="ja-JP" altLang="en-US" dirty="0">
              <a:latin typeface="Arial Unicode MS" pitchFamily="50" charset="-128"/>
              <a:ea typeface="Arial Unicode MS" pitchFamily="50" charset="-128"/>
              <a:cs typeface="Arial Unicode MS" pitchFamily="50" charset="-128"/>
            </a:endParaRPr>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smtClean="0">
                <a:latin typeface="Arial Unicode MS" pitchFamily="50" charset="-128"/>
                <a:ea typeface="Arial Unicode MS" pitchFamily="50" charset="-128"/>
                <a:cs typeface="Arial Unicode MS" pitchFamily="50" charset="-128"/>
              </a:rPr>
              <a:t>Regarding participants and set-up</a:t>
            </a:r>
          </a:p>
          <a:p>
            <a:pPr lvl="1"/>
            <a:r>
              <a:rPr kumimoji="1" lang="en-US" altLang="ja-JP" dirty="0" err="1" smtClean="0">
                <a:latin typeface="Arial Unicode MS" pitchFamily="50" charset="-128"/>
                <a:ea typeface="Arial Unicode MS" pitchFamily="50" charset="-128"/>
                <a:cs typeface="Arial Unicode MS" pitchFamily="50" charset="-128"/>
              </a:rPr>
              <a:t>Mitaka</a:t>
            </a:r>
            <a:r>
              <a:rPr kumimoji="1" lang="en-US" altLang="ja-JP" dirty="0" smtClean="0">
                <a:latin typeface="Arial Unicode MS" pitchFamily="50" charset="-128"/>
                <a:ea typeface="Arial Unicode MS" pitchFamily="50" charset="-128"/>
                <a:cs typeface="Arial Unicode MS" pitchFamily="50" charset="-128"/>
              </a:rPr>
              <a:t> may not have been the representative of All Japan</a:t>
            </a:r>
          </a:p>
          <a:p>
            <a:pPr lvl="1"/>
            <a:r>
              <a:rPr kumimoji="1" lang="en-US" altLang="ja-JP" dirty="0" smtClean="0">
                <a:latin typeface="Arial Unicode MS" pitchFamily="50" charset="-128"/>
                <a:ea typeface="Arial Unicode MS" pitchFamily="50" charset="-128"/>
                <a:cs typeface="Arial Unicode MS" pitchFamily="50" charset="-128"/>
              </a:rPr>
              <a:t>Slight mismatch of participants and “the case” </a:t>
            </a:r>
          </a:p>
          <a:p>
            <a:pPr lvl="1">
              <a:buNone/>
            </a:pPr>
            <a:r>
              <a:rPr kumimoji="1" lang="en-US" altLang="ja-JP" dirty="0" smtClean="0">
                <a:latin typeface="Arial Unicode MS" pitchFamily="50" charset="-128"/>
                <a:ea typeface="Arial Unicode MS" pitchFamily="50" charset="-128"/>
                <a:cs typeface="Arial Unicode MS" pitchFamily="50" charset="-128"/>
              </a:rPr>
              <a:t>(e.g.  Mother of children – where the case study was working mother, but participants were mostly non-working mothers)</a:t>
            </a:r>
          </a:p>
          <a:p>
            <a:pPr>
              <a:buNone/>
            </a:pPr>
            <a:endParaRPr kumimoji="1" lang="en-US" altLang="ja-JP" dirty="0" smtClean="0">
              <a:latin typeface="Arial Unicode MS" pitchFamily="50" charset="-128"/>
              <a:ea typeface="Arial Unicode MS" pitchFamily="50" charset="-128"/>
              <a:cs typeface="Arial Unicode MS" pitchFamily="50" charset="-128"/>
            </a:endParaRPr>
          </a:p>
          <a:p>
            <a:r>
              <a:rPr lang="en-US" altLang="ja-JP" dirty="0" smtClean="0">
                <a:latin typeface="Arial Unicode MS" pitchFamily="50" charset="-128"/>
                <a:ea typeface="Arial Unicode MS" pitchFamily="50" charset="-128"/>
                <a:cs typeface="Arial Unicode MS" pitchFamily="50" charset="-128"/>
              </a:rPr>
              <a:t>Regarding Definition – Some participants had hard time grasping definition of “Minimum Income Standard” </a:t>
            </a:r>
          </a:p>
          <a:p>
            <a:r>
              <a:rPr kumimoji="1" lang="en-US" altLang="ja-JP" dirty="0" smtClean="0">
                <a:latin typeface="Arial Unicode MS" pitchFamily="50" charset="-128"/>
                <a:ea typeface="Arial Unicode MS" pitchFamily="50" charset="-128"/>
                <a:cs typeface="Arial Unicode MS" pitchFamily="50" charset="-128"/>
              </a:rPr>
              <a:t>Gap between their own living standard and MIS </a:t>
            </a:r>
          </a:p>
          <a:p>
            <a:pPr lvl="1"/>
            <a:r>
              <a:rPr kumimoji="1" lang="en-US" altLang="ja-JP" dirty="0" smtClean="0">
                <a:latin typeface="Arial Unicode MS" pitchFamily="50" charset="-128"/>
                <a:ea typeface="Arial Unicode MS" pitchFamily="50" charset="-128"/>
                <a:cs typeface="Arial Unicode MS" pitchFamily="50" charset="-128"/>
              </a:rPr>
              <a:t>Where participants clearly had </a:t>
            </a:r>
            <a:r>
              <a:rPr kumimoji="1" lang="en-US" altLang="ja-JP" u="sng" dirty="0" smtClean="0">
                <a:latin typeface="Arial Unicode MS" pitchFamily="50" charset="-128"/>
                <a:ea typeface="Arial Unicode MS" pitchFamily="50" charset="-128"/>
                <a:cs typeface="Arial Unicode MS" pitchFamily="50" charset="-128"/>
              </a:rPr>
              <a:t>higher</a:t>
            </a:r>
            <a:r>
              <a:rPr kumimoji="1" lang="en-US" altLang="ja-JP" dirty="0" smtClean="0">
                <a:latin typeface="Arial Unicode MS" pitchFamily="50" charset="-128"/>
                <a:ea typeface="Arial Unicode MS" pitchFamily="50" charset="-128"/>
                <a:cs typeface="Arial Unicode MS" pitchFamily="50" charset="-128"/>
              </a:rPr>
              <a:t> living standard than MIS</a:t>
            </a:r>
          </a:p>
          <a:p>
            <a:pPr lvl="1"/>
            <a:r>
              <a:rPr kumimoji="1" lang="en-US" altLang="ja-JP" dirty="0" smtClean="0">
                <a:latin typeface="Arial Unicode MS" pitchFamily="50" charset="-128"/>
                <a:ea typeface="Arial Unicode MS" pitchFamily="50" charset="-128"/>
                <a:cs typeface="Arial Unicode MS" pitchFamily="50" charset="-128"/>
              </a:rPr>
              <a:t>Where participants clearly had </a:t>
            </a:r>
            <a:r>
              <a:rPr kumimoji="1" lang="en-US" altLang="ja-JP" u="sng" dirty="0" smtClean="0">
                <a:latin typeface="Arial Unicode MS" pitchFamily="50" charset="-128"/>
                <a:ea typeface="Arial Unicode MS" pitchFamily="50" charset="-128"/>
                <a:cs typeface="Arial Unicode MS" pitchFamily="50" charset="-128"/>
              </a:rPr>
              <a:t>lower</a:t>
            </a:r>
            <a:r>
              <a:rPr kumimoji="1" lang="en-US" altLang="ja-JP" dirty="0" smtClean="0">
                <a:latin typeface="Arial Unicode MS" pitchFamily="50" charset="-128"/>
                <a:ea typeface="Arial Unicode MS" pitchFamily="50" charset="-128"/>
                <a:cs typeface="Arial Unicode MS" pitchFamily="50" charset="-128"/>
              </a:rPr>
              <a:t> living standard than MIS</a:t>
            </a:r>
          </a:p>
          <a:p>
            <a:pPr marL="274320" lvl="1">
              <a:spcBef>
                <a:spcPts val="600"/>
              </a:spcBef>
              <a:buClr>
                <a:schemeClr val="accent1"/>
              </a:buClr>
            </a:pPr>
            <a:r>
              <a:rPr kumimoji="1" lang="en-US" altLang="ja-JP" sz="2600" dirty="0" smtClean="0">
                <a:solidFill>
                  <a:schemeClr val="tx1"/>
                </a:solidFill>
                <a:latin typeface="Arial Unicode MS" pitchFamily="50" charset="-128"/>
                <a:ea typeface="Arial Unicode MS" pitchFamily="50" charset="-128"/>
                <a:cs typeface="Arial Unicode MS" pitchFamily="50" charset="-128"/>
              </a:rPr>
              <a:t>Had hard time actualizing needs of “special days” </a:t>
            </a:r>
          </a:p>
          <a:p>
            <a:pPr marL="274320" lvl="1">
              <a:spcBef>
                <a:spcPts val="600"/>
              </a:spcBef>
              <a:buClr>
                <a:schemeClr val="accent1"/>
              </a:buClr>
            </a:pPr>
            <a:r>
              <a:rPr kumimoji="1" lang="en-US" altLang="ja-JP" sz="2600" dirty="0" smtClean="0">
                <a:solidFill>
                  <a:schemeClr val="tx1"/>
                </a:solidFill>
                <a:latin typeface="Arial Unicode MS" pitchFamily="50" charset="-128"/>
                <a:ea typeface="Arial Unicode MS" pitchFamily="50" charset="-128"/>
                <a:cs typeface="Arial Unicode MS" pitchFamily="50" charset="-128"/>
              </a:rPr>
              <a:t>Had hard time separating needs of an individual from that of a household (</a:t>
            </a:r>
            <a:r>
              <a:rPr kumimoji="1" lang="en-US" altLang="ja-JP" sz="2600" dirty="0" err="1" smtClean="0">
                <a:solidFill>
                  <a:schemeClr val="tx1"/>
                </a:solidFill>
                <a:latin typeface="Arial Unicode MS" pitchFamily="50" charset="-128"/>
                <a:ea typeface="Arial Unicode MS" pitchFamily="50" charset="-128"/>
                <a:cs typeface="Arial Unicode MS" pitchFamily="50" charset="-128"/>
              </a:rPr>
              <a:t>eg</a:t>
            </a:r>
            <a:r>
              <a:rPr kumimoji="1" lang="en-US" altLang="ja-JP" sz="2600" dirty="0" smtClean="0">
                <a:solidFill>
                  <a:schemeClr val="tx1"/>
                </a:solidFill>
                <a:latin typeface="Arial Unicode MS" pitchFamily="50" charset="-128"/>
                <a:ea typeface="Arial Unicode MS" pitchFamily="50" charset="-128"/>
                <a:cs typeface="Arial Unicode MS" pitchFamily="50" charset="-128"/>
              </a:rPr>
              <a:t>. Needs of child and parent)</a:t>
            </a:r>
          </a:p>
          <a:p>
            <a:pPr marL="274320" lvl="1">
              <a:spcBef>
                <a:spcPts val="600"/>
              </a:spcBef>
              <a:buClr>
                <a:schemeClr val="accent1"/>
              </a:buClr>
            </a:pPr>
            <a:endParaRPr kumimoji="1" lang="en-US" altLang="ja-JP" sz="2600" dirty="0" smtClean="0">
              <a:solidFill>
                <a:schemeClr val="tx1"/>
              </a:solidFill>
              <a:latin typeface="Arial Unicode MS" pitchFamily="50" charset="-128"/>
              <a:ea typeface="Arial Unicode MS" pitchFamily="50" charset="-128"/>
              <a:cs typeface="Arial Unicode MS" pitchFamily="50" charset="-128"/>
            </a:endParaRPr>
          </a:p>
          <a:p>
            <a:endParaRPr kumimoji="1" lang="en-US" altLang="ja-JP" dirty="0" smtClean="0">
              <a:latin typeface="Arial Unicode MS" pitchFamily="50" charset="-128"/>
              <a:ea typeface="Arial Unicode MS" pitchFamily="50" charset="-128"/>
              <a:cs typeface="Arial Unicode MS" pitchFamily="50" charset="-128"/>
            </a:endParaRPr>
          </a:p>
          <a:p>
            <a:pPr marL="274320" lvl="1">
              <a:spcBef>
                <a:spcPts val="600"/>
              </a:spcBef>
              <a:buClr>
                <a:schemeClr val="accent1"/>
              </a:buClr>
            </a:pPr>
            <a:endParaRPr kumimoji="1" lang="ja-JP" altLang="en-US" sz="2600" dirty="0">
              <a:solidFill>
                <a:schemeClr val="tx1"/>
              </a:solidFill>
              <a:latin typeface="Arial Unicode MS" pitchFamily="50" charset="-128"/>
              <a:ea typeface="Arial Unicode MS" pitchFamily="50" charset="-128"/>
              <a:cs typeface="Arial Unicode MS" pitchFamily="50" charset="-128"/>
            </a:endParaRPr>
          </a:p>
        </p:txBody>
      </p:sp>
    </p:spTree>
    <p:extLst>
      <p:ext uri="{BB962C8B-B14F-4D97-AF65-F5344CB8AC3E}">
        <p14:creationId xmlns:p14="http://schemas.microsoft.com/office/powerpoint/2010/main" val="253286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899592" y="548680"/>
            <a:ext cx="6552728" cy="1833736"/>
          </a:xfrm>
        </p:spPr>
        <p:txBody>
          <a:bodyPr>
            <a:normAutofit fontScale="90000"/>
          </a:bodyPr>
          <a:lstStyle/>
          <a:p>
            <a:pPr algn="l"/>
            <a:r>
              <a:rPr kumimoji="1" lang="en-US" altLang="ja-JP" dirty="0" smtClean="0">
                <a:latin typeface="Impact" pitchFamily="34" charset="0"/>
              </a:rPr>
              <a:t>Results</a:t>
            </a:r>
            <a:br>
              <a:rPr kumimoji="1" lang="en-US" altLang="ja-JP" dirty="0" smtClean="0">
                <a:latin typeface="Impact" pitchFamily="34" charset="0"/>
              </a:rPr>
            </a:br>
            <a:r>
              <a:rPr lang="en-US" altLang="ja-JP" dirty="0" smtClean="0">
                <a:latin typeface="Impact" pitchFamily="34" charset="0"/>
              </a:rPr>
              <a:t>[</a:t>
            </a:r>
            <a:r>
              <a:rPr kumimoji="1" lang="en-US" altLang="ja-JP" dirty="0" smtClean="0">
                <a:latin typeface="Impact" pitchFamily="34" charset="0"/>
              </a:rPr>
              <a:t>Single Working-age M&amp;F, Children)</a:t>
            </a:r>
            <a:endParaRPr kumimoji="1" lang="ja-JP" altLang="en-US" dirty="0">
              <a:latin typeface="Impact" pitchFamily="34" charset="0"/>
            </a:endParaRPr>
          </a:p>
        </p:txBody>
      </p:sp>
      <p:sp>
        <p:nvSpPr>
          <p:cNvPr id="3" name="スライド番号プレースホルダ 2"/>
          <p:cNvSpPr>
            <a:spLocks noGrp="1"/>
          </p:cNvSpPr>
          <p:nvPr>
            <p:ph type="sldNum" sz="quarter" idx="12"/>
          </p:nvPr>
        </p:nvSpPr>
        <p:spPr/>
        <p:txBody>
          <a:bodyPr/>
          <a:lstStyle/>
          <a:p>
            <a:fld id="{BC0E6806-D4A8-4D2F-9179-F7800893DC6B}"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4"/>
            <a:ext cx="8229600" cy="785818"/>
          </a:xfrm>
        </p:spPr>
        <p:txBody>
          <a:bodyPr>
            <a:normAutofit/>
          </a:bodyPr>
          <a:lstStyle/>
          <a:p>
            <a:r>
              <a:rPr lang="en-US" altLang="ja-JP" sz="4000" dirty="0" smtClean="0"/>
              <a:t>Definition of MIS </a:t>
            </a:r>
            <a:endParaRPr kumimoji="1" lang="ja-JP" altLang="en-US" sz="4000" dirty="0"/>
          </a:p>
        </p:txBody>
      </p:sp>
      <p:sp>
        <p:nvSpPr>
          <p:cNvPr id="3" name="コンテンツ プレースホルダ 2"/>
          <p:cNvSpPr>
            <a:spLocks noGrp="1"/>
          </p:cNvSpPr>
          <p:nvPr>
            <p:ph idx="1"/>
          </p:nvPr>
        </p:nvSpPr>
        <p:spPr>
          <a:xfrm>
            <a:off x="428564" y="3140968"/>
            <a:ext cx="8715436" cy="3114684"/>
          </a:xfrm>
        </p:spPr>
        <p:txBody>
          <a:bodyPr>
            <a:normAutofit/>
          </a:bodyPr>
          <a:lstStyle/>
          <a:p>
            <a:pPr>
              <a:buNone/>
            </a:pPr>
            <a:r>
              <a:rPr lang="ja-JP" altLang="en-US" sz="2800" dirty="0" smtClean="0"/>
              <a:t>「</a:t>
            </a:r>
            <a:r>
              <a:rPr lang="en-US" altLang="ja-JP" sz="2800" dirty="0" smtClean="0"/>
              <a:t>The minimally required basic living in modern Japan means living standard which is sanitary and healthy, and also stable and secure (*).  It includes not only food, clothing and accommodation,  but also access to required information, human relationships, recreation, appropriate working style, education, and prospects for future. </a:t>
            </a:r>
            <a:r>
              <a:rPr lang="ja-JP" altLang="en-US" sz="2800" dirty="0" smtClean="0"/>
              <a:t>」</a:t>
            </a:r>
            <a:endParaRPr lang="ja-JP" altLang="en-US" sz="2800" dirty="0"/>
          </a:p>
        </p:txBody>
      </p:sp>
      <p:sp>
        <p:nvSpPr>
          <p:cNvPr id="4" name="テキスト ボックス 3"/>
          <p:cNvSpPr txBox="1"/>
          <p:nvPr/>
        </p:nvSpPr>
        <p:spPr>
          <a:xfrm>
            <a:off x="357158" y="928670"/>
            <a:ext cx="8572560" cy="1200329"/>
          </a:xfrm>
          <a:prstGeom prst="rect">
            <a:avLst/>
          </a:prstGeom>
          <a:noFill/>
        </p:spPr>
        <p:txBody>
          <a:bodyPr wrap="square" rtlCol="0">
            <a:spAutoFit/>
          </a:bodyPr>
          <a:lstStyle/>
          <a:p>
            <a:r>
              <a:rPr kumimoji="1" lang="en-US" altLang="ja-JP" sz="2400" dirty="0" smtClean="0"/>
              <a:t>Participants were presented with the Constitution of Japan, UN Child Human rights laws, and UK MIS definition, and discussed what  the minimally acceptable standard of living would constitute of.</a:t>
            </a:r>
            <a:endParaRPr kumimoji="1" lang="ja-JP" altLang="en-US" sz="2400" dirty="0"/>
          </a:p>
        </p:txBody>
      </p:sp>
      <p:sp>
        <p:nvSpPr>
          <p:cNvPr id="5" name="下矢印 4"/>
          <p:cNvSpPr/>
          <p:nvPr/>
        </p:nvSpPr>
        <p:spPr>
          <a:xfrm>
            <a:off x="3707904" y="2204864"/>
            <a:ext cx="1512168" cy="7160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5720" y="274638"/>
            <a:ext cx="8401080" cy="868346"/>
          </a:xfrm>
        </p:spPr>
        <p:txBody>
          <a:bodyPr>
            <a:normAutofit fontScale="90000"/>
          </a:bodyPr>
          <a:lstStyle/>
          <a:p>
            <a:r>
              <a:rPr kumimoji="1" lang="en-US" altLang="ja-JP" dirty="0" smtClean="0"/>
              <a:t>MIS definition of Accommodation for working –age male &amp; female</a:t>
            </a:r>
            <a:endParaRPr kumimoji="1" lang="ja-JP" altLang="en-US" dirty="0"/>
          </a:p>
        </p:txBody>
      </p:sp>
      <p:sp>
        <p:nvSpPr>
          <p:cNvPr id="3" name="正方形/長方形 2"/>
          <p:cNvSpPr/>
          <p:nvPr/>
        </p:nvSpPr>
        <p:spPr>
          <a:xfrm>
            <a:off x="1285852" y="2143116"/>
            <a:ext cx="7072362" cy="403187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ja-JP" sz="3200" dirty="0" smtClean="0"/>
              <a:t>At least 6 </a:t>
            </a:r>
            <a:r>
              <a:rPr lang="en-US" altLang="ja-JP" sz="3200" dirty="0" err="1" smtClean="0"/>
              <a:t>tatami</a:t>
            </a:r>
            <a:r>
              <a:rPr lang="en-US" altLang="ja-JP" sz="3200" dirty="0" smtClean="0"/>
              <a:t> of living space + kitchen + toilet + bath</a:t>
            </a:r>
          </a:p>
          <a:p>
            <a:r>
              <a:rPr lang="ja-JP" altLang="en-US" sz="3200" dirty="0" smtClean="0"/>
              <a:t>　　　　　　　　＋</a:t>
            </a:r>
            <a:endParaRPr lang="en-US" altLang="ja-JP" sz="3200" dirty="0" smtClean="0"/>
          </a:p>
          <a:p>
            <a:r>
              <a:rPr lang="en-US" altLang="ja-JP" sz="3200" dirty="0" smtClean="0"/>
              <a:t>Should have some storage</a:t>
            </a:r>
            <a:r>
              <a:rPr lang="ja-JP" altLang="en-US" sz="3200" dirty="0" smtClean="0"/>
              <a:t> </a:t>
            </a:r>
            <a:r>
              <a:rPr lang="en-US" altLang="ja-JP" sz="3200" dirty="0" smtClean="0"/>
              <a:t>space</a:t>
            </a:r>
          </a:p>
          <a:p>
            <a:r>
              <a:rPr lang="en-US" altLang="ja-JP" sz="3200" dirty="0" smtClean="0"/>
              <a:t>At least big enough kitchen for a fridge</a:t>
            </a:r>
          </a:p>
          <a:p>
            <a:r>
              <a:rPr lang="en-US" altLang="ja-JP" sz="3200" dirty="0" smtClean="0"/>
              <a:t>Separate toilet and bath</a:t>
            </a:r>
          </a:p>
          <a:p>
            <a:r>
              <a:rPr lang="en-US" altLang="ja-JP" sz="3200" dirty="0" smtClean="0"/>
              <a:t>Big enough porch to dry laundry and futon</a:t>
            </a:r>
            <a:endParaRPr lang="ja-JP" altLang="en-US" sz="3200" dirty="0"/>
          </a:p>
        </p:txBody>
      </p:sp>
      <p:sp>
        <p:nvSpPr>
          <p:cNvPr id="4" name="テキスト ボックス 3"/>
          <p:cNvSpPr txBox="1"/>
          <p:nvPr/>
        </p:nvSpPr>
        <p:spPr>
          <a:xfrm>
            <a:off x="428596" y="1643050"/>
            <a:ext cx="2543517" cy="584775"/>
          </a:xfrm>
          <a:prstGeom prst="rect">
            <a:avLst/>
          </a:prstGeom>
          <a:noFill/>
        </p:spPr>
        <p:txBody>
          <a:bodyPr wrap="none" rtlCol="0">
            <a:spAutoFit/>
          </a:bodyPr>
          <a:lstStyle/>
          <a:p>
            <a:r>
              <a:rPr kumimoji="1" lang="en-US" altLang="ja-JP" sz="3200" dirty="0" smtClean="0"/>
              <a:t>One-room flat</a:t>
            </a:r>
            <a:endParaRPr kumimoji="1" lang="ja-JP" altLang="en-US" sz="32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スライド 1 - &amp;quot;MIS 調査方法&amp;quot;&quot;/&gt;&lt;property id=&quot;20307&quot; value=&quot;256&quot;/&gt;&lt;/object&gt;&lt;object type=&quot;3&quot; unique_id=&quot;10005&quot;&gt;&lt;property id=&quot;20148&quot; value=&quot;5&quot;/&gt;&lt;property id=&quot;20300&quot; value=&quot;スライド 2 - &amp;quot;MIS(最低所得基準)とは？&amp;quot;&quot;/&gt;&lt;property id=&quot;20307&quot; value=&quot;257&quot;/&gt;&lt;/object&gt;&lt;object type=&quot;3&quot; unique_id=&quot;10038&quot;&gt;&lt;property id=&quot;20148&quot; value=&quot;5&quot;/&gt;&lt;property id=&quot;20300&quot; value=&quot;スライド 3 - &amp;quot;英国MISプロジェクト&amp;quot;&quot;/&gt;&lt;property id=&quot;20307&quot; value=&quot;259&quot;/&gt;&lt;/object&gt;&lt;object type=&quot;3&quot; unique_id=&quot;10039&quot;&gt;&lt;property id=&quot;20148&quot; value=&quot;5&quot;/&gt;&lt;property id=&quot;20300&quot; value=&quot;スライド 4 - &amp;quot;MISの調査段階&amp;quot;&quot;/&gt;&lt;property id=&quot;20307&quot; value=&quot;258&quot;/&gt;&lt;/object&gt;&lt;object type=&quot;3&quot; unique_id=&quot;10076&quot;&gt;&lt;property id=&quot;20148&quot; value=&quot;5&quot;/&gt;&lt;property id=&quot;20300&quot; value=&quot;スライド 5 - &amp;quot;三鷹MISプロジェクト&amp;quot;&quot;/&gt;&lt;property id=&quot;20307&quot; value=&quot;263&quot;/&gt;&lt;/object&gt;&lt;object type=&quot;3&quot; unique_id=&quot;10077&quot;&gt;&lt;property id=&quot;20148&quot; value=&quot;5&quot;/&gt;&lt;property id=&quot;20300&quot; value=&quot;スライド 6 - &amp;quot;調査段階（三鷹MIS）&amp;quot;&quot;/&gt;&lt;property id=&quot;20307&quot; value=&quot;262&quot;/&gt;&lt;/object&gt;&lt;object type=&quot;3&quot; unique_id=&quot;10078&quot;&gt;&lt;property id=&quot;20148&quot; value=&quot;5&quot;/&gt;&lt;property id=&quot;20300&quot; value=&quot;スライド 7 - &amp;quot;第1段階　導入グループ&amp;quot;&quot;/&gt;&lt;property id=&quot;20307&quot; value=&quot;260&quot;/&gt;&lt;/object&gt;&lt;object type=&quot;3&quot; unique_id=&quot;10178&quot;&gt;&lt;property id=&quot;20148&quot; value=&quot;5&quot;/&gt;&lt;property id=&quot;20300&quot; value=&quot;スライド 8 - &amp;quot;第2段階　研究チームによる協議&amp;quot;&quot;/&gt;&lt;property id=&quot;20307&quot; value=&quot;264&quot;/&gt;&lt;/object&gt;&lt;object type=&quot;3&quot; unique_id=&quot;10179&quot;&gt;&lt;property id=&quot;20148&quot; value=&quot;5&quot;/&gt;&lt;property id=&quot;20300&quot; value=&quot;スライド 9 - &amp;quot;第3段階　事例グループ&amp;quot;&quot;/&gt;&lt;property id=&quot;20307&quot; value=&quot;265&quot;/&gt;&lt;/object&gt;&lt;object type=&quot;3&quot; unique_id=&quot;10180&quot;&gt;&lt;property id=&quot;20148&quot; value=&quot;5&quot;/&gt;&lt;property id=&quot;20300&quot; value=&quot;スライド 10 - &amp;quot;第4段階　価格づけ、専門家の検証&amp;quot;&quot;/&gt;&lt;property id=&quot;20307&quot; value=&quot;266&quot;/&gt;&lt;/object&gt;&lt;object type=&quot;3&quot; unique_id=&quot;10241&quot;&gt;&lt;property id=&quot;20148&quot; value=&quot;5&quot;/&gt;&lt;property id=&quot;20300&quot; value=&quot;スライド 11 - &amp;quot;第5段階　確認グループ　&amp;quot;&quot;/&gt;&lt;property id=&quot;20307&quot; value=&quot;267&quot;/&gt;&lt;/object&gt;&lt;object type=&quot;3&quot; unique_id=&quot;10242&quot;&gt;&lt;property id=&quot;20148&quot; value=&quot;5&quot;/&gt;&lt;property id=&quot;20300&quot; value=&quot;スライド 12 - &amp;quot;第6段階　最終的な生活費の算定&amp;quot;&quot;/&gt;&lt;property id=&quot;20307&quot; value=&quot;268&quot;/&gt;&lt;/object&gt;&lt;object type=&quot;3&quot; unique_id=&quot;10243&quot;&gt;&lt;property id=&quot;20148&quot; value=&quot;5&quot;/&gt;&lt;property id=&quot;20300&quot; value=&quot;スライド 13 - &amp;quot;第7段階　最終確認グループ&amp;quot;&quot;/&gt;&lt;property id=&quot;20307&quot; value=&quot;269&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アース">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ジャパネスク">
  <a:themeElements>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3806</TotalTime>
  <Words>1964</Words>
  <Application>Microsoft Office PowerPoint</Application>
  <PresentationFormat>画面に合わせる (4:3)</PresentationFormat>
  <Paragraphs>295</Paragraphs>
  <Slides>27</Slides>
  <Notes>21</Notes>
  <HiddenSlides>0</HiddenSlides>
  <MMClips>0</MMClips>
  <ScaleCrop>false</ScaleCrop>
  <HeadingPairs>
    <vt:vector size="6" baseType="variant">
      <vt:variant>
        <vt:lpstr>テーマ</vt:lpstr>
      </vt:variant>
      <vt:variant>
        <vt:i4>3</vt:i4>
      </vt:variant>
      <vt:variant>
        <vt:lpstr>埋め込まれた OLE サーバー</vt:lpstr>
      </vt:variant>
      <vt:variant>
        <vt:i4>1</vt:i4>
      </vt:variant>
      <vt:variant>
        <vt:lpstr>スライド タイトル</vt:lpstr>
      </vt:variant>
      <vt:variant>
        <vt:i4>27</vt:i4>
      </vt:variant>
    </vt:vector>
  </HeadingPairs>
  <TitlesOfParts>
    <vt:vector size="31" baseType="lpstr">
      <vt:lpstr>アース</vt:lpstr>
      <vt:lpstr>ジャパネスク</vt:lpstr>
      <vt:lpstr>Office テーマ</vt:lpstr>
      <vt:lpstr>ワークシート</vt:lpstr>
      <vt:lpstr>Applying MIS (Minimum Income Standard) in Japan</vt:lpstr>
      <vt:lpstr>  Public Assistance (PA) Standard in Japan　　　　　　　　　　　　　　　　</vt:lpstr>
      <vt:lpstr>Historical Development of Public Assistance (PA) Standard</vt:lpstr>
      <vt:lpstr>Background of MIS-Japan</vt:lpstr>
      <vt:lpstr>Japan-MIS 　(2010-2012)  Case Studies</vt:lpstr>
      <vt:lpstr>Some Problems in Implementation of MIS</vt:lpstr>
      <vt:lpstr>Results [Single Working-age M&amp;F, Children)</vt:lpstr>
      <vt:lpstr>Definition of MIS </vt:lpstr>
      <vt:lpstr>MIS definition of Accommodation for working –age male &amp; female</vt:lpstr>
      <vt:lpstr>Case: Young person living alone</vt:lpstr>
      <vt:lpstr>MIS Costs by Category (Young single-person)</vt:lpstr>
      <vt:lpstr>Comparing to Consumption Data</vt:lpstr>
      <vt:lpstr>Comparison with “average” by category</vt:lpstr>
      <vt:lpstr>Children’s MIS</vt:lpstr>
      <vt:lpstr>MIS Results for Children (5, 11, 15 yr olds)</vt:lpstr>
      <vt:lpstr>Breakdown by category: % as a total MIS for children (excluding food)</vt:lpstr>
      <vt:lpstr>Comparing out-of-school educational costs : with National Education Survey</vt:lpstr>
      <vt:lpstr>Comparison with Other “minimum income” estimates</vt:lpstr>
      <vt:lpstr>Other  recent “minimum income” estimates in Japan </vt:lpstr>
      <vt:lpstr>“minimum income” by Various Approaches</vt:lpstr>
      <vt:lpstr>Comparing with Public Assistance </vt:lpstr>
      <vt:lpstr>Comparison of the MIS between Japan and the UK</vt:lpstr>
      <vt:lpstr>Comparing the minimum acceptable standard of living</vt:lpstr>
      <vt:lpstr>MIS budgets for a single working-age adult</vt:lpstr>
      <vt:lpstr>Assessing social assistance and minimum wage levels against the MIS </vt:lpstr>
      <vt:lpstr>Key findings</vt:lpstr>
      <vt:lpstr>Directions for future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 調査方法</dc:title>
  <dc:creator>Yuka Uzuki</dc:creator>
  <cp:lastModifiedBy>mext</cp:lastModifiedBy>
  <cp:revision>159</cp:revision>
  <cp:lastPrinted>2012-01-05T00:39:52Z</cp:lastPrinted>
  <dcterms:created xsi:type="dcterms:W3CDTF">2011-05-13T14:03:05Z</dcterms:created>
  <dcterms:modified xsi:type="dcterms:W3CDTF">2012-01-05T06:26:59Z</dcterms:modified>
</cp:coreProperties>
</file>